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tags/tag29.xml" ContentType="application/vnd.openxmlformats-officedocument.presentationml.tags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Default Extension="gif" ContentType="image/gif"/>
  <Default Extension="vml" ContentType="application/vnd.openxmlformats-officedocument.vmlDrawing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30"/>
  </p:notesMasterIdLst>
  <p:sldIdLst>
    <p:sldId id="710" r:id="rId2"/>
    <p:sldId id="844" r:id="rId3"/>
    <p:sldId id="722" r:id="rId4"/>
    <p:sldId id="868" r:id="rId5"/>
    <p:sldId id="867" r:id="rId6"/>
    <p:sldId id="852" r:id="rId7"/>
    <p:sldId id="900" r:id="rId8"/>
    <p:sldId id="908" r:id="rId9"/>
    <p:sldId id="905" r:id="rId10"/>
    <p:sldId id="907" r:id="rId11"/>
    <p:sldId id="861" r:id="rId12"/>
    <p:sldId id="912" r:id="rId13"/>
    <p:sldId id="917" r:id="rId14"/>
    <p:sldId id="869" r:id="rId15"/>
    <p:sldId id="915" r:id="rId16"/>
    <p:sldId id="895" r:id="rId17"/>
    <p:sldId id="875" r:id="rId18"/>
    <p:sldId id="880" r:id="rId19"/>
    <p:sldId id="881" r:id="rId20"/>
    <p:sldId id="882" r:id="rId21"/>
    <p:sldId id="893" r:id="rId22"/>
    <p:sldId id="856" r:id="rId23"/>
    <p:sldId id="902" r:id="rId24"/>
    <p:sldId id="903" r:id="rId25"/>
    <p:sldId id="916" r:id="rId26"/>
    <p:sldId id="914" r:id="rId27"/>
    <p:sldId id="909" r:id="rId28"/>
    <p:sldId id="911" r:id="rId29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E40"/>
    <a:srgbClr val="0076A3"/>
    <a:srgbClr val="0000FF"/>
    <a:srgbClr val="006600"/>
    <a:srgbClr val="FF0000"/>
    <a:srgbClr val="FCD9CA"/>
    <a:srgbClr val="003DA8"/>
    <a:srgbClr val="005490"/>
    <a:srgbClr val="00547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0" autoAdjust="0"/>
    <p:restoredTop sz="93888" autoAdjust="0"/>
  </p:normalViewPr>
  <p:slideViewPr>
    <p:cSldViewPr>
      <p:cViewPr>
        <p:scale>
          <a:sx n="75" d="100"/>
          <a:sy n="75" d="100"/>
        </p:scale>
        <p:origin x="-1666" y="-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255714A-1BD2-4CC8-AD6F-FFAB1D298336}" type="datetimeFigureOut">
              <a:rPr lang="zh-TW" altLang="en-US"/>
              <a:pPr>
                <a:defRPr/>
              </a:pPr>
              <a:t>2011/5/12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0" tIns="47535" rIns="95070" bIns="47535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613" y="4862513"/>
            <a:ext cx="5680075" cy="4605337"/>
          </a:xfrm>
          <a:prstGeom prst="rect">
            <a:avLst/>
          </a:prstGeom>
        </p:spPr>
        <p:txBody>
          <a:bodyPr vert="horz" wrap="square" lIns="95070" tIns="47535" rIns="95070" bIns="4753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2EDB1C7-F8E7-4ACC-BB32-D5A72E6FCF7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E243DE-415F-40E6-ABFA-A65B44F1E6C0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96FD5F-3AAF-451C-AA18-FA05C292E1F5}" type="slidenum">
              <a:rPr lang="en-US" altLang="zh-TW" smtClean="0"/>
              <a:pPr>
                <a:defRPr/>
              </a:pPr>
              <a:t>22</a:t>
            </a:fld>
            <a:endParaRPr lang="en-US" altLang="zh-TW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 3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5" name="手繪多邊形 4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+mn-lt"/>
              <a:ea typeface="+mn-ea"/>
            </a:endParaRPr>
          </a:p>
        </p:txBody>
      </p:sp>
      <p:grpSp>
        <p:nvGrpSpPr>
          <p:cNvPr id="6" name="群組 5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7" name="手繪多邊形 6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>
                <a:latin typeface="+mn-lt"/>
                <a:ea typeface="+mn-ea"/>
              </a:endParaRPr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>
                <a:latin typeface="+mn-lt"/>
                <a:ea typeface="+mn-ea"/>
              </a:endParaRPr>
            </a:p>
          </p:txBody>
        </p:sp>
      </p:grpSp>
      <p:grpSp>
        <p:nvGrpSpPr>
          <p:cNvPr id="10" name="群組 6"/>
          <p:cNvGrpSpPr>
            <a:grpSpLocks/>
          </p:cNvGrpSpPr>
          <p:nvPr userDrawn="1"/>
        </p:nvGrpSpPr>
        <p:grpSpPr bwMode="auto">
          <a:xfrm>
            <a:off x="0" y="6386513"/>
            <a:ext cx="9144000" cy="365125"/>
            <a:chOff x="188882" y="6357958"/>
            <a:chExt cx="8786842" cy="365104"/>
          </a:xfrm>
        </p:grpSpPr>
        <p:sp>
          <p:nvSpPr>
            <p:cNvPr id="11" name="矩形 10"/>
            <p:cNvSpPr/>
            <p:nvPr userDrawn="1"/>
          </p:nvSpPr>
          <p:spPr>
            <a:xfrm>
              <a:off x="188882" y="6429391"/>
              <a:ext cx="8786842" cy="2936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/>
            </a:p>
          </p:txBody>
        </p:sp>
        <p:sp>
          <p:nvSpPr>
            <p:cNvPr id="12" name="標題 1"/>
            <p:cNvSpPr txBox="1">
              <a:spLocks/>
            </p:cNvSpPr>
            <p:nvPr userDrawn="1"/>
          </p:nvSpPr>
          <p:spPr>
            <a:xfrm>
              <a:off x="4429754" y="6357958"/>
              <a:ext cx="4338503" cy="327006"/>
            </a:xfrm>
            <a:prstGeom prst="rect">
              <a:avLst/>
            </a:prstGeom>
          </p:spPr>
          <p:txBody>
            <a:bodyPr lIns="0" rIns="0" bIns="0" anchor="b">
              <a:normAutofit fontScale="85000" lnSpcReduction="10000"/>
            </a:bodyPr>
            <a:lstStyle/>
            <a:p>
              <a:pPr algn="r" fontAlgn="auto">
                <a:spcAft>
                  <a:spcPts val="0"/>
                </a:spcAft>
                <a:defRPr/>
              </a:pPr>
              <a:r>
                <a:rPr kumimoji="0" lang="en-US" altLang="zh-TW" sz="16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+mj-lt"/>
                  <a:ea typeface="Arial Unicode MS" pitchFamily="34" charset="-120"/>
                  <a:cs typeface="Arial Unicode MS" pitchFamily="34" charset="-120"/>
                </a:rPr>
                <a:t>National Science and Technology Program- Energy</a:t>
              </a:r>
              <a:endParaRPr kumimoji="0" lang="zh-TW" altLang="en-US" sz="16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+mj-lt"/>
                <a:ea typeface="Arial Unicode MS" pitchFamily="34" charset="-120"/>
                <a:cs typeface="Arial Unicode MS" pitchFamily="34" charset="-120"/>
              </a:endParaRPr>
            </a:p>
          </p:txBody>
        </p:sp>
      </p:grpSp>
      <p:pic>
        <p:nvPicPr>
          <p:cNvPr id="13" name="Picture 2" descr="F:\NEPO-LOGO-0619修-[轉換].gif"/>
          <p:cNvPicPr>
            <a:picLocks noChangeAspect="1" noChangeArrowheads="1"/>
          </p:cNvPicPr>
          <p:nvPr userDrawn="1"/>
        </p:nvPicPr>
        <p:blipFill>
          <a:blip r:embed="rId3" cstate="print"/>
          <a:srcRect t="31468" b="45455"/>
          <a:stretch>
            <a:fillRect/>
          </a:stretch>
        </p:blipFill>
        <p:spPr bwMode="auto">
          <a:xfrm>
            <a:off x="6215074" y="248623"/>
            <a:ext cx="3286148" cy="7583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0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 3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5" name="手繪多邊形 4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>
              <a:latin typeface="+mn-lt"/>
              <a:ea typeface="+mn-ea"/>
            </a:endParaRPr>
          </a:p>
        </p:txBody>
      </p:sp>
      <p:grpSp>
        <p:nvGrpSpPr>
          <p:cNvPr id="6" name="群組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7" name="手繪多邊形 6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>
                <a:latin typeface="+mn-lt"/>
                <a:ea typeface="+mn-ea"/>
              </a:endParaRPr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>
                <a:latin typeface="+mn-lt"/>
                <a:ea typeface="+mn-ea"/>
              </a:endParaRPr>
            </a:p>
          </p:txBody>
        </p:sp>
      </p:grpSp>
      <p:grpSp>
        <p:nvGrpSpPr>
          <p:cNvPr id="9" name="群組 9"/>
          <p:cNvGrpSpPr>
            <a:grpSpLocks/>
          </p:cNvGrpSpPr>
          <p:nvPr userDrawn="1"/>
        </p:nvGrpSpPr>
        <p:grpSpPr bwMode="auto">
          <a:xfrm>
            <a:off x="0" y="6386513"/>
            <a:ext cx="9144000" cy="365125"/>
            <a:chOff x="188882" y="6357958"/>
            <a:chExt cx="8786842" cy="365104"/>
          </a:xfrm>
        </p:grpSpPr>
        <p:sp>
          <p:nvSpPr>
            <p:cNvPr id="10" name="矩形 9"/>
            <p:cNvSpPr/>
            <p:nvPr userDrawn="1"/>
          </p:nvSpPr>
          <p:spPr>
            <a:xfrm>
              <a:off x="188882" y="6429391"/>
              <a:ext cx="8786842" cy="2936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/>
            </a:p>
          </p:txBody>
        </p:sp>
        <p:sp>
          <p:nvSpPr>
            <p:cNvPr id="11" name="標題 1"/>
            <p:cNvSpPr txBox="1">
              <a:spLocks/>
            </p:cNvSpPr>
            <p:nvPr userDrawn="1"/>
          </p:nvSpPr>
          <p:spPr>
            <a:xfrm>
              <a:off x="4429754" y="6357958"/>
              <a:ext cx="4338503" cy="327006"/>
            </a:xfrm>
            <a:prstGeom prst="rect">
              <a:avLst/>
            </a:prstGeom>
          </p:spPr>
          <p:txBody>
            <a:bodyPr lIns="0" rIns="0" bIns="0" anchor="b">
              <a:normAutofit fontScale="85000" lnSpcReduction="10000"/>
            </a:bodyPr>
            <a:lstStyle/>
            <a:p>
              <a:pPr algn="r" fontAlgn="auto">
                <a:spcAft>
                  <a:spcPts val="0"/>
                </a:spcAft>
                <a:defRPr/>
              </a:pPr>
              <a:r>
                <a:rPr kumimoji="0" lang="en-US" altLang="zh-TW" sz="16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+mj-lt"/>
                  <a:ea typeface="Arial Unicode MS" pitchFamily="34" charset="-120"/>
                  <a:cs typeface="Arial Unicode MS" pitchFamily="34" charset="-120"/>
                </a:rPr>
                <a:t>National Science and Technology Program- Energy</a:t>
              </a:r>
              <a:endParaRPr kumimoji="0" lang="zh-TW" altLang="en-US" sz="16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+mj-lt"/>
                <a:ea typeface="Arial Unicode MS" pitchFamily="34" charset="-120"/>
                <a:cs typeface="Arial Unicode MS" pitchFamily="34" charset="-120"/>
              </a:endParaRPr>
            </a:p>
          </p:txBody>
        </p:sp>
      </p:grpSp>
      <p:pic>
        <p:nvPicPr>
          <p:cNvPr id="12" name="Picture 2" descr="F:\NEPO-LOGO-0619修-[轉換].gif"/>
          <p:cNvPicPr>
            <a:picLocks noChangeAspect="1" noChangeArrowheads="1"/>
          </p:cNvPicPr>
          <p:nvPr userDrawn="1"/>
        </p:nvPicPr>
        <p:blipFill>
          <a:blip r:embed="rId2" cstate="print"/>
          <a:srcRect t="31468" b="45455"/>
          <a:stretch>
            <a:fillRect/>
          </a:stretch>
        </p:blipFill>
        <p:spPr bwMode="auto">
          <a:xfrm>
            <a:off x="6215074" y="248623"/>
            <a:ext cx="3286148" cy="7583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5008" y="703886"/>
            <a:ext cx="8229600" cy="57149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35036"/>
            <a:ext cx="8229600" cy="438912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13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2121570-ACCC-48D9-B844-BBB5DF31A761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BED22-4F22-49C4-A9D7-2D1D260454AB}" type="datetimeFigureOut">
              <a:rPr lang="zh-TW" altLang="en-US"/>
              <a:pPr>
                <a:defRPr/>
              </a:pPr>
              <a:t>2011/5/12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A4E35-D08A-4456-BAA0-719710CAA06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行草.jpg"/>
          <p:cNvPicPr preferRelativeResize="0">
            <a:picLocks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6143644"/>
            <a:ext cx="1800000" cy="630000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EFF20-C41D-4FCA-9362-F40F1A710EA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字版面配置區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smtClean="0"/>
          </a:p>
        </p:txBody>
      </p:sp>
      <p:sp>
        <p:nvSpPr>
          <p:cNvPr id="1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20638" y="6310313"/>
            <a:ext cx="3683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70A2371-E9BE-4848-A066-0180A7673C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TW" altLang="en-US" sz="2400" b="1" kern="1200" dirty="0">
          <a:solidFill>
            <a:srgbClr val="0076A3"/>
          </a:solidFill>
          <a:effectLst>
            <a:outerShdw blurRad="38100" dist="25400" dir="5400000" algn="tl" rotWithShape="0">
              <a:srgbClr val="000000">
                <a:alpha val="43000"/>
              </a:srgbClr>
            </a:outerShdw>
          </a:effectLst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76A3"/>
          </a:solidFill>
          <a:latin typeface="Arial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76A3"/>
          </a:solidFill>
          <a:latin typeface="Arial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76A3"/>
          </a:solidFill>
          <a:latin typeface="Arial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76A3"/>
          </a:solidFill>
          <a:latin typeface="Arial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76A3"/>
          </a:solidFill>
          <a:latin typeface="Calibri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76A3"/>
          </a:solidFill>
          <a:latin typeface="Calibri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76A3"/>
          </a:solidFill>
          <a:latin typeface="Calibri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76A3"/>
          </a:solidFill>
          <a:latin typeface="Calibri" pitchFamily="34" charset="0"/>
          <a:ea typeface="微軟正黑體" pitchFamily="34" charset="-12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26" Type="http://schemas.openxmlformats.org/officeDocument/2006/relationships/tags" Target="../tags/tag25.xml"/><Relationship Id="rId39" Type="http://schemas.openxmlformats.org/officeDocument/2006/relationships/tags" Target="../tags/tag38.xml"/><Relationship Id="rId3" Type="http://schemas.openxmlformats.org/officeDocument/2006/relationships/tags" Target="../tags/tag2.xml"/><Relationship Id="rId21" Type="http://schemas.openxmlformats.org/officeDocument/2006/relationships/tags" Target="../tags/tag20.xml"/><Relationship Id="rId34" Type="http://schemas.openxmlformats.org/officeDocument/2006/relationships/tags" Target="../tags/tag33.xml"/><Relationship Id="rId42" Type="http://schemas.openxmlformats.org/officeDocument/2006/relationships/tags" Target="../tags/tag41.xml"/><Relationship Id="rId47" Type="http://schemas.openxmlformats.org/officeDocument/2006/relationships/oleObject" Target="../embeddings/oleObject1.bin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46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20" Type="http://schemas.openxmlformats.org/officeDocument/2006/relationships/tags" Target="../tags/tag19.xml"/><Relationship Id="rId29" Type="http://schemas.openxmlformats.org/officeDocument/2006/relationships/tags" Target="../tags/tag28.xml"/><Relationship Id="rId41" Type="http://schemas.openxmlformats.org/officeDocument/2006/relationships/tags" Target="../tags/tag40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tags" Target="../tags/tag39.xml"/><Relationship Id="rId45" Type="http://schemas.openxmlformats.org/officeDocument/2006/relationships/tags" Target="../tags/tag44.xml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31" Type="http://schemas.openxmlformats.org/officeDocument/2006/relationships/tags" Target="../tags/tag30.xml"/><Relationship Id="rId44" Type="http://schemas.openxmlformats.org/officeDocument/2006/relationships/tags" Target="../tags/tag43.xml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43" Type="http://schemas.openxmlformats.org/officeDocument/2006/relationships/tags" Target="../tags/tag42.xml"/><Relationship Id="rId48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hyperlink" Target="http://www.sbse.org/awards/docs/2004/Murray221A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p.edu/catalog/12987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4.xml"/><Relationship Id="rId1" Type="http://schemas.openxmlformats.org/officeDocument/2006/relationships/video" Target="file:///F:\2011-04-14&#21488;&#22823;&#35611;&#24231;&#25945;&#25480;&#28436;&#35611;\Kuroshio%20turbine&#19977;&#32068;.avi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me.org/NewsPublicPolicy/GovRelations/PositionStatements/Need_Additional_US_CoalFired.cfm" TargetMode="External"/><Relationship Id="rId2" Type="http://schemas.openxmlformats.org/officeDocument/2006/relationships/hyperlink" Target="http://www.energyliteracy.com/wp-content/uploads/2009/10/Spaghetti-20091.gi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pa.gov/rdee/energy-and-you/affect/air-emissions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hyperlink" Target="http://www.sbse.org/awards/docs/2004/Murray221A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69"/>
          <p:cNvSpPr txBox="1">
            <a:spLocks noChangeArrowheads="1"/>
          </p:cNvSpPr>
          <p:nvPr/>
        </p:nvSpPr>
        <p:spPr bwMode="auto">
          <a:xfrm>
            <a:off x="250825" y="1550988"/>
            <a:ext cx="87137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細明體" pitchFamily="49" charset="-120"/>
                <a:ea typeface="細明體" pitchFamily="49" charset="-120"/>
              </a:rPr>
              <a:t>台灣能源處境</a:t>
            </a:r>
            <a:r>
              <a:rPr lang="zh-TW" alt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細明體" pitchFamily="49" charset="-120"/>
                <a:ea typeface="細明體" pitchFamily="49" charset="-120"/>
              </a:rPr>
              <a:t>與對策</a:t>
            </a:r>
            <a:endParaRPr lang="en-US" altLang="zh-TW" sz="4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6147" name="副標題 4"/>
          <p:cNvSpPr>
            <a:spLocks/>
          </p:cNvSpPr>
          <p:nvPr/>
        </p:nvSpPr>
        <p:spPr bwMode="auto">
          <a:xfrm>
            <a:off x="1547813" y="3429000"/>
            <a:ext cx="601345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18288"/>
          <a:lstStyle/>
          <a:p>
            <a:pPr algn="ctr">
              <a:defRPr/>
            </a:pPr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細明體" pitchFamily="49" charset="-120"/>
                <a:ea typeface="細明體" pitchFamily="49" charset="-120"/>
              </a:rPr>
              <a:t>陳發林</a:t>
            </a:r>
            <a:endParaRPr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細明體" pitchFamily="49" charset="-120"/>
              <a:ea typeface="細明體" pitchFamily="49" charset="-120"/>
            </a:endParaRPr>
          </a:p>
          <a:p>
            <a:pPr algn="ctr">
              <a:defRPr/>
            </a:pPr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細明體" pitchFamily="49" charset="-120"/>
                <a:ea typeface="細明體" pitchFamily="49" charset="-120"/>
              </a:rPr>
              <a:t>國立台灣大學 台大講座教授</a:t>
            </a:r>
            <a:endParaRPr lang="en-US" altLang="zh-TW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細明體" pitchFamily="49" charset="-120"/>
              <a:ea typeface="細明體" pitchFamily="49" charset="-120"/>
            </a:endParaRPr>
          </a:p>
          <a:p>
            <a:pPr algn="ctr">
              <a:defRPr/>
            </a:pPr>
            <a:r>
              <a:rPr kumimoji="0" lang="zh-TW" altLang="en-US" sz="2800" dirty="0">
                <a:effectLst>
                  <a:outerShdw blurRad="38100" dist="38100" dir="2700000" algn="tl">
                    <a:srgbClr val="04617B"/>
                  </a:outerShdw>
                </a:effectLst>
                <a:latin typeface="細明體" pitchFamily="49" charset="-120"/>
                <a:ea typeface="細明體" pitchFamily="49" charset="-120"/>
              </a:rPr>
              <a:t>     </a:t>
            </a:r>
            <a:endParaRPr kumimoji="0" lang="en-US" altLang="zh-TW" sz="2800" dirty="0">
              <a:effectLst>
                <a:outerShdw blurRad="38100" dist="38100" dir="2700000" algn="tl">
                  <a:srgbClr val="04617B"/>
                </a:outerShdw>
              </a:effectLst>
              <a:latin typeface="細明體" pitchFamily="49" charset="-120"/>
              <a:ea typeface="細明體" pitchFamily="49" charset="-120"/>
            </a:endParaRPr>
          </a:p>
          <a:p>
            <a:pPr algn="ctr">
              <a:defRPr/>
            </a:pPr>
            <a:r>
              <a:rPr kumimoji="0" lang="zh-TW" altLang="en-US" sz="2400" dirty="0" smtClean="0">
                <a:effectLst>
                  <a:outerShdw blurRad="38100" dist="38100" dir="2700000" algn="tl">
                    <a:srgbClr val="04617B"/>
                  </a:outerShdw>
                </a:effectLst>
                <a:latin typeface="細明體" pitchFamily="49" charset="-120"/>
                <a:ea typeface="細明體" pitchFamily="49" charset="-120"/>
              </a:rPr>
              <a:t>中華民國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4617B"/>
                  </a:outerShdw>
                </a:effectLst>
                <a:latin typeface="細明體" pitchFamily="49" charset="-120"/>
                <a:ea typeface="細明體" pitchFamily="49" charset="-120"/>
              </a:rPr>
              <a:t>100</a:t>
            </a:r>
            <a:r>
              <a:rPr kumimoji="0" lang="zh-TW" altLang="en-US" sz="2400" dirty="0" smtClean="0">
                <a:effectLst>
                  <a:outerShdw blurRad="38100" dist="38100" dir="2700000" algn="tl">
                    <a:srgbClr val="04617B"/>
                  </a:outerShdw>
                </a:effectLst>
                <a:latin typeface="細明體" pitchFamily="49" charset="-120"/>
                <a:ea typeface="細明體" pitchFamily="49" charset="-120"/>
              </a:rPr>
              <a:t>年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4617B"/>
                  </a:outerShdw>
                </a:effectLst>
                <a:latin typeface="細明體" pitchFamily="49" charset="-120"/>
                <a:ea typeface="細明體" pitchFamily="49" charset="-120"/>
              </a:rPr>
              <a:t>5</a:t>
            </a:r>
            <a:r>
              <a:rPr kumimoji="0" lang="zh-TW" altLang="en-US" sz="2400" dirty="0" smtClean="0">
                <a:effectLst>
                  <a:outerShdw blurRad="38100" dist="38100" dir="2700000" algn="tl">
                    <a:srgbClr val="04617B"/>
                  </a:outerShdw>
                </a:effectLst>
                <a:latin typeface="細明體" pitchFamily="49" charset="-120"/>
                <a:ea typeface="細明體" pitchFamily="49" charset="-120"/>
              </a:rPr>
              <a:t>月</a:t>
            </a:r>
            <a:r>
              <a:rPr kumimoji="0" lang="en-US" altLang="zh-TW" sz="2400" dirty="0" smtClean="0">
                <a:effectLst>
                  <a:outerShdw blurRad="38100" dist="38100" dir="2700000" algn="tl">
                    <a:srgbClr val="04617B"/>
                  </a:outerShdw>
                </a:effectLst>
                <a:latin typeface="細明體" pitchFamily="49" charset="-120"/>
                <a:ea typeface="細明體" pitchFamily="49" charset="-120"/>
              </a:rPr>
              <a:t>12</a:t>
            </a:r>
            <a:r>
              <a:rPr kumimoji="0" lang="zh-TW" altLang="en-US" sz="2400" dirty="0" smtClean="0">
                <a:effectLst>
                  <a:outerShdw blurRad="38100" dist="38100" dir="2700000" algn="tl">
                    <a:srgbClr val="04617B"/>
                  </a:outerShdw>
                </a:effectLst>
                <a:latin typeface="細明體" pitchFamily="49" charset="-120"/>
                <a:ea typeface="細明體" pitchFamily="49" charset="-120"/>
              </a:rPr>
              <a:t>日</a:t>
            </a:r>
            <a:endParaRPr kumimoji="0" lang="en-US" altLang="zh-TW" sz="2400" dirty="0" smtClean="0">
              <a:effectLst>
                <a:outerShdw blurRad="38100" dist="38100" dir="2700000" algn="tl">
                  <a:srgbClr val="04617B"/>
                </a:outerShdw>
              </a:effectLst>
              <a:latin typeface="細明體" pitchFamily="49" charset="-120"/>
              <a:ea typeface="細明體" pitchFamily="49" charset="-120"/>
            </a:endParaRPr>
          </a:p>
          <a:p>
            <a:pPr algn="ctr">
              <a:defRPr/>
            </a:pPr>
            <a:r>
              <a:rPr kumimoji="0" lang="zh-TW" altLang="en-US" sz="2400" dirty="0" smtClean="0">
                <a:effectLst>
                  <a:outerShdw blurRad="38100" dist="38100" dir="2700000" algn="tl">
                    <a:srgbClr val="04617B"/>
                  </a:outerShdw>
                </a:effectLst>
                <a:latin typeface="細明體" pitchFamily="49" charset="-120"/>
                <a:ea typeface="細明體" pitchFamily="49" charset="-120"/>
              </a:rPr>
              <a:t>海洋大學工學院</a:t>
            </a:r>
            <a:endParaRPr kumimoji="0" lang="en-US" altLang="zh-TW" sz="2400" dirty="0">
              <a:effectLst>
                <a:outerShdw blurRad="38100" dist="38100" dir="2700000" algn="tl">
                  <a:srgbClr val="04617B"/>
                </a:outerShdw>
              </a:effectLst>
              <a:latin typeface="細明體" pitchFamily="49" charset="-120"/>
              <a:ea typeface="細明體" pitchFamily="49" charset="-120"/>
            </a:endParaRPr>
          </a:p>
          <a:p>
            <a:pPr algn="ctr">
              <a:lnSpc>
                <a:spcPct val="80000"/>
              </a:lnSpc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None/>
              <a:defRPr/>
            </a:pPr>
            <a:r>
              <a:rPr kumimoji="0" lang="zh-TW" altLang="en-US" sz="2800" dirty="0" smtClean="0">
                <a:effectLst>
                  <a:outerShdw blurRad="38100" dist="38100" dir="2700000" algn="tl">
                    <a:srgbClr val="04617B"/>
                  </a:outerShdw>
                </a:effectLst>
                <a:latin typeface="標楷體" pitchFamily="65" charset="-120"/>
                <a:ea typeface="標楷體" pitchFamily="65" charset="-120"/>
              </a:rPr>
              <a:t>  </a:t>
            </a:r>
            <a:endParaRPr kumimoji="0" lang="en-US" altLang="zh-TW" sz="2800" dirty="0">
              <a:effectLst>
                <a:outerShdw blurRad="38100" dist="38100" dir="2700000" algn="tl">
                  <a:srgbClr val="04617B"/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4E35-D08A-4456-BAA0-719710CAA061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-1" y="-3"/>
          <a:ext cx="9144000" cy="6858003"/>
        </p:xfrm>
        <a:graphic>
          <a:graphicData uri="http://schemas.openxmlformats.org/drawingml/2006/table">
            <a:tbl>
              <a:tblPr/>
              <a:tblGrid>
                <a:gridCol w="1675263"/>
                <a:gridCol w="1287338"/>
                <a:gridCol w="1288244"/>
                <a:gridCol w="1416344"/>
                <a:gridCol w="1159240"/>
                <a:gridCol w="1158331"/>
                <a:gridCol w="1159240"/>
              </a:tblGrid>
              <a:tr h="10779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發電設施裝置</a:t>
                      </a:r>
                      <a:r>
                        <a:rPr lang="zh-TW" sz="1400" kern="100" dirty="0" smtClean="0">
                          <a:latin typeface="Calibri"/>
                          <a:ea typeface="新細明體"/>
                          <a:cs typeface="Calibri"/>
                        </a:rPr>
                        <a:t>容量</a:t>
                      </a:r>
                      <a:r>
                        <a:rPr lang="en-US" altLang="zh-TW" sz="1400" kern="100" dirty="0" smtClean="0">
                          <a:latin typeface="Calibri"/>
                          <a:ea typeface="新細明體"/>
                          <a:cs typeface="Calibri"/>
                        </a:rPr>
                        <a:t>(GW)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2009</a:t>
                      </a: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年已有之裝置容量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能源局「</a:t>
                      </a:r>
                      <a:r>
                        <a:rPr lang="en-US" sz="1300" b="1" kern="100" dirty="0">
                          <a:latin typeface="Calibri"/>
                          <a:ea typeface="新細明體"/>
                          <a:cs typeface="Calibri"/>
                        </a:rPr>
                        <a:t>98-107</a:t>
                      </a:r>
                      <a:r>
                        <a:rPr lang="zh-TW" sz="1300" b="1" kern="100" dirty="0">
                          <a:latin typeface="Calibri"/>
                          <a:ea typeface="新細明體"/>
                          <a:cs typeface="Calibri"/>
                        </a:rPr>
                        <a:t>長期負載規劃</a:t>
                      </a: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」情境下之</a:t>
                      </a:r>
                      <a:r>
                        <a:rPr lang="en-US" sz="1300" kern="100" dirty="0">
                          <a:latin typeface="Calibri"/>
                          <a:ea typeface="新細明體"/>
                          <a:cs typeface="Calibri"/>
                        </a:rPr>
                        <a:t>2025</a:t>
                      </a: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年最低排碳結構</a:t>
                      </a:r>
                      <a:endParaRPr lang="zh-TW" sz="13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能源局「</a:t>
                      </a:r>
                      <a:r>
                        <a:rPr lang="zh-TW" sz="1300" b="1" kern="100" dirty="0">
                          <a:latin typeface="Calibri"/>
                          <a:ea typeface="新細明體"/>
                          <a:cs typeface="Calibri"/>
                        </a:rPr>
                        <a:t>再生能源年度推廣目標及配比</a:t>
                      </a: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」情境下之</a:t>
                      </a:r>
                      <a:r>
                        <a:rPr lang="en-US" sz="1300" kern="100" dirty="0">
                          <a:latin typeface="Calibri"/>
                          <a:ea typeface="新細明體"/>
                          <a:cs typeface="Calibri"/>
                        </a:rPr>
                        <a:t>2025</a:t>
                      </a: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最低排碳結構</a:t>
                      </a:r>
                      <a:endParaRPr lang="zh-TW" sz="13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H</a:t>
                      </a:r>
                      <a:r>
                        <a:rPr lang="zh-TW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CCS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I</a:t>
                      </a:r>
                      <a:r>
                        <a:rPr lang="zh-TW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中度核能</a:t>
                      </a:r>
                      <a:endParaRPr lang="zh-TW" sz="14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J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2</a:t>
                      </a:r>
                      <a:r>
                        <a:rPr lang="zh-TW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倍再生能源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 smtClean="0">
                          <a:latin typeface="Calibri"/>
                          <a:ea typeface="新細明體"/>
                          <a:cs typeface="Calibri"/>
                        </a:rPr>
                        <a:t>燃煤</a:t>
                      </a:r>
                      <a:r>
                        <a:rPr lang="en-US" altLang="zh-TW" sz="1000" kern="100" dirty="0" smtClean="0">
                          <a:latin typeface="Calibri"/>
                          <a:ea typeface="新細明體"/>
                          <a:cs typeface="Calibri"/>
                        </a:rPr>
                        <a:t>(GW)</a:t>
                      </a:r>
                      <a:endParaRPr lang="zh-TW" sz="10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17.92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17.10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17.28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8.79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11.30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8.10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燃煤＋</a:t>
                      </a:r>
                      <a:r>
                        <a:rPr lang="en-US" sz="1600" b="1" kern="100" dirty="0" smtClean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CCS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9.34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>
                          <a:latin typeface="Calibri"/>
                          <a:ea typeface="新細明體"/>
                          <a:cs typeface="Calibri"/>
                        </a:rPr>
                        <a:t>燃氣</a:t>
                      </a:r>
                      <a:endParaRPr lang="zh-TW" sz="16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14.76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18.32</a:t>
                      </a:r>
                      <a:endParaRPr lang="zh-TW" sz="14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18.32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18.32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18.32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Calibri"/>
                          <a:ea typeface="新細明體"/>
                          <a:cs typeface="Calibri"/>
                        </a:rPr>
                        <a:t>25.45</a:t>
                      </a:r>
                      <a:endParaRPr lang="zh-TW" sz="16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燃氣＋</a:t>
                      </a: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CCS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3.56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latin typeface="Calibri"/>
                          <a:ea typeface="新細明體"/>
                          <a:cs typeface="Calibri"/>
                        </a:rPr>
                        <a:t>燃油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4.49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2.87</a:t>
                      </a:r>
                      <a:endParaRPr lang="zh-TW" sz="14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2.87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2.87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2.87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2.87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5.14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7.84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7.84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5.14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16.71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7.84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水力</a:t>
                      </a:r>
                      <a:endParaRPr lang="zh-TW" sz="16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1.96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2.50</a:t>
                      </a:r>
                      <a:endParaRPr lang="zh-TW" sz="14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0.21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0.15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陸域風力</a:t>
                      </a:r>
                      <a:endParaRPr lang="zh-TW" sz="16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0.44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3.21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1.06</a:t>
                      </a:r>
                      <a:endParaRPr lang="zh-TW" sz="14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0.80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0.44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1.74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離岸風力</a:t>
                      </a:r>
                      <a:endParaRPr lang="zh-TW" sz="16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1.95</a:t>
                      </a:r>
                      <a:endParaRPr lang="zh-TW" sz="14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3.74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太陽光電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0.01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2.36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2.00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0.01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0.01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3.58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latin typeface="Calibri"/>
                          <a:ea typeface="新細明體"/>
                          <a:cs typeface="Calibri"/>
                        </a:rPr>
                        <a:t>生質能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0.02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0.19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0.03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0.03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0.03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0.06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廢棄物能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0.79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0.19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0.19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0.19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0.19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>
                          <a:latin typeface="Calibri"/>
                          <a:ea typeface="新細明體"/>
                          <a:cs typeface="Calibri"/>
                        </a:rPr>
                        <a:t>總供電量</a:t>
                      </a: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400" b="1" kern="100">
                          <a:latin typeface="Calibri"/>
                          <a:ea typeface="新細明體"/>
                          <a:cs typeface="Calibri"/>
                        </a:rPr>
                        <a:t>度</a:t>
                      </a: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/</a:t>
                      </a:r>
                      <a:r>
                        <a:rPr lang="zh-TW" sz="1400" b="1" kern="100">
                          <a:latin typeface="Calibri"/>
                          <a:ea typeface="新細明體"/>
                          <a:cs typeface="Calibri"/>
                        </a:rPr>
                        <a:t>人日</a:t>
                      </a: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4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27.24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42.39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42.39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42.39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42.39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42.39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總排碳量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噸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/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人年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6600"/>
                          </a:solidFill>
                          <a:latin typeface="Calibri"/>
                          <a:ea typeface="新細明體"/>
                          <a:cs typeface="Calibri"/>
                        </a:rPr>
                        <a:t>5.45</a:t>
                      </a:r>
                      <a:endParaRPr lang="zh-TW" sz="1600" b="1" kern="100" dirty="0">
                        <a:solidFill>
                          <a:srgbClr val="0066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7.41</a:t>
                      </a:r>
                      <a:endParaRPr lang="zh-TW" sz="1600" b="1" kern="10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7.39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5.80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5.80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5.90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34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latin typeface="Calibri"/>
                          <a:ea typeface="新細明體"/>
                          <a:cs typeface="Calibri"/>
                        </a:rPr>
                        <a:t>15</a:t>
                      </a:r>
                      <a:r>
                        <a:rPr lang="zh-TW" sz="1300" b="1" kern="100" dirty="0">
                          <a:latin typeface="Calibri"/>
                          <a:ea typeface="新細明體"/>
                          <a:cs typeface="Calibri"/>
                        </a:rPr>
                        <a:t>年總成</a:t>
                      </a:r>
                      <a:r>
                        <a:rPr lang="zh-TW" sz="1300" b="1" kern="100" dirty="0" smtClean="0">
                          <a:latin typeface="Calibri"/>
                          <a:ea typeface="新細明體"/>
                          <a:cs typeface="Calibri"/>
                        </a:rPr>
                        <a:t>本</a:t>
                      </a:r>
                      <a:r>
                        <a:rPr lang="en-US" altLang="zh-TW" sz="1300" b="1" kern="100" dirty="0" smtClean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300" b="1" kern="100" dirty="0" smtClean="0">
                          <a:latin typeface="Calibri"/>
                          <a:ea typeface="新細明體"/>
                          <a:cs typeface="Calibri"/>
                        </a:rPr>
                        <a:t>千億台幣</a:t>
                      </a:r>
                      <a:r>
                        <a:rPr lang="en-US" altLang="zh-TW" sz="1300" kern="100" dirty="0" smtClean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3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N/A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17.29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18.28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16.17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Calibri"/>
                          <a:ea typeface="新細明體"/>
                          <a:cs typeface="Calibri"/>
                        </a:rPr>
                        <a:t>22.75</a:t>
                      </a:r>
                      <a:endParaRPr lang="zh-TW" sz="16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Calibri"/>
                          <a:ea typeface="新細明體"/>
                          <a:cs typeface="Calibri"/>
                        </a:rPr>
                        <a:t>24.29</a:t>
                      </a:r>
                      <a:endParaRPr lang="zh-TW" sz="16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5130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latin typeface="Calibri"/>
                          <a:ea typeface="新細明體"/>
                          <a:cs typeface="Calibri"/>
                        </a:rPr>
                        <a:t>年平均成本所佔</a:t>
                      </a: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2010</a:t>
                      </a:r>
                      <a:r>
                        <a:rPr lang="zh-TW" sz="1400" kern="100">
                          <a:latin typeface="Calibri"/>
                          <a:ea typeface="新細明體"/>
                          <a:cs typeface="Calibri"/>
                        </a:rPr>
                        <a:t>年</a:t>
                      </a: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GDP</a:t>
                      </a:r>
                      <a:r>
                        <a:rPr lang="zh-TW" sz="1400" kern="100">
                          <a:latin typeface="Calibri"/>
                          <a:ea typeface="新細明體"/>
                          <a:cs typeface="Calibri"/>
                        </a:rPr>
                        <a:t>之比</a:t>
                      </a: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(%)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N/A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0.80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0.85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0.75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1.06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1.13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內容版面配置區 2"/>
          <p:cNvSpPr>
            <a:spLocks noGrp="1"/>
          </p:cNvSpPr>
          <p:nvPr>
            <p:ph idx="1"/>
          </p:nvPr>
        </p:nvSpPr>
        <p:spPr>
          <a:xfrm>
            <a:off x="1116013" y="1432867"/>
            <a:ext cx="7704137" cy="2716213"/>
          </a:xfrm>
        </p:spPr>
        <p:txBody>
          <a:bodyPr/>
          <a:lstStyle/>
          <a:p>
            <a:pPr marL="82550" indent="-82550" algn="just">
              <a:buSzPct val="60000"/>
              <a:buFont typeface="Wingdings" pitchFamily="2" charset="2"/>
              <a:buChar char="u"/>
            </a:pPr>
            <a:r>
              <a:rPr lang="zh-TW" altLang="en-US" b="1" dirty="0" smtClean="0">
                <a:ea typeface="新細明體" pitchFamily="18" charset="-120"/>
              </a:rPr>
              <a:t>臺灣提升能源效率的解套方案研究</a:t>
            </a:r>
            <a:endParaRPr lang="en-US" altLang="zh-TW" b="1" dirty="0" smtClean="0">
              <a:ea typeface="新細明體" pitchFamily="18" charset="-120"/>
            </a:endParaRPr>
          </a:p>
          <a:p>
            <a:pPr marL="82550" indent="-82550" algn="just">
              <a:buSzPct val="60000"/>
              <a:buFont typeface="Wingdings 2" pitchFamily="18" charset="2"/>
              <a:buNone/>
            </a:pPr>
            <a:r>
              <a:rPr lang="zh-TW" altLang="en-US" sz="2000" b="1" dirty="0" smtClean="0">
                <a:solidFill>
                  <a:srgbClr val="C00000"/>
                </a:solidFill>
                <a:ea typeface="新細明體" pitchFamily="18" charset="-120"/>
              </a:rPr>
              <a:t>    </a:t>
            </a:r>
            <a:r>
              <a:rPr lang="en-US" altLang="zh-TW" sz="2000" b="1" dirty="0" smtClean="0">
                <a:solidFill>
                  <a:srgbClr val="C00000"/>
                </a:solidFill>
                <a:ea typeface="新細明體" pitchFamily="18" charset="-120"/>
              </a:rPr>
              <a:t>----</a:t>
            </a:r>
            <a:r>
              <a:rPr lang="zh-TW" altLang="en-US" sz="2000" b="1" dirty="0" smtClean="0">
                <a:solidFill>
                  <a:srgbClr val="C00000"/>
                </a:solidFill>
                <a:ea typeface="新細明體" pitchFamily="18" charset="-120"/>
              </a:rPr>
              <a:t>同時達成「提升能源效率」與「創建綠能產業」兩項綱領目標</a:t>
            </a:r>
            <a:endParaRPr lang="en-US" altLang="zh-TW" sz="2000" b="1" dirty="0" smtClean="0">
              <a:solidFill>
                <a:srgbClr val="C00000"/>
              </a:solidFill>
              <a:ea typeface="新細明體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DA6842-44BA-4913-9983-4CF28FFB874F}" type="slidenum">
              <a:rPr lang="zh-TW" altLang="en-US" smtClean="0"/>
              <a:pPr>
                <a:defRPr/>
              </a:pPr>
              <a:t>11</a:t>
            </a:fld>
            <a:endParaRPr lang="zh-TW" altLang="en-US" dirty="0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2" cstate="print"/>
          <a:srcRect l="17104" t="9366" r="11795" b="4237"/>
          <a:stretch>
            <a:fillRect/>
          </a:stretch>
        </p:blipFill>
        <p:spPr bwMode="auto">
          <a:xfrm>
            <a:off x="2987824" y="2708920"/>
            <a:ext cx="5760640" cy="345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2771800" y="3786188"/>
            <a:ext cx="2357437" cy="25003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8" name="直線單箭頭接點 7"/>
          <p:cNvCxnSpPr>
            <a:stCxn id="23559" idx="3"/>
          </p:cNvCxnSpPr>
          <p:nvPr/>
        </p:nvCxnSpPr>
        <p:spPr>
          <a:xfrm flipV="1">
            <a:off x="2214563" y="5229200"/>
            <a:ext cx="557237" cy="4723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9" name="文字方塊 9"/>
          <p:cNvSpPr txBox="1">
            <a:spLocks noChangeArrowheads="1"/>
          </p:cNvSpPr>
          <p:nvPr/>
        </p:nvSpPr>
        <p:spPr bwMode="auto">
          <a:xfrm>
            <a:off x="1000125" y="5516563"/>
            <a:ext cx="1214438" cy="36988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</a:rPr>
              <a:t>節約能源</a:t>
            </a:r>
          </a:p>
        </p:txBody>
      </p:sp>
      <p:sp>
        <p:nvSpPr>
          <p:cNvPr id="23560" name="文字方塊 10"/>
          <p:cNvSpPr txBox="1">
            <a:spLocks noChangeArrowheads="1"/>
          </p:cNvSpPr>
          <p:nvPr/>
        </p:nvSpPr>
        <p:spPr bwMode="auto">
          <a:xfrm>
            <a:off x="285750" y="3813175"/>
            <a:ext cx="278606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b="1">
                <a:solidFill>
                  <a:srgbClr val="0070C0"/>
                </a:solidFill>
              </a:rPr>
              <a:t>以美國為例：</a:t>
            </a:r>
            <a:endParaRPr lang="en-US" altLang="zh-TW" b="1">
              <a:solidFill>
                <a:srgbClr val="0070C0"/>
              </a:solidFill>
            </a:endParaRPr>
          </a:p>
          <a:p>
            <a:r>
              <a:rPr lang="en-US" altLang="zh-TW" b="1">
                <a:solidFill>
                  <a:srgbClr val="00B050"/>
                </a:solidFill>
              </a:rPr>
              <a:t>10</a:t>
            </a:r>
            <a:r>
              <a:rPr lang="zh-TW" altLang="en-US" b="1">
                <a:solidFill>
                  <a:srgbClr val="00B050"/>
                </a:solidFill>
              </a:rPr>
              <a:t>年投入</a:t>
            </a:r>
            <a:r>
              <a:rPr lang="en-US" altLang="zh-TW" b="1">
                <a:solidFill>
                  <a:srgbClr val="00B050"/>
                </a:solidFill>
              </a:rPr>
              <a:t>5200</a:t>
            </a:r>
            <a:r>
              <a:rPr lang="zh-TW" altLang="en-US" b="1">
                <a:solidFill>
                  <a:srgbClr val="00B050"/>
                </a:solidFill>
              </a:rPr>
              <a:t>億美元</a:t>
            </a:r>
            <a:endParaRPr lang="en-US" altLang="zh-TW" b="1">
              <a:solidFill>
                <a:srgbClr val="00B050"/>
              </a:solidFill>
            </a:endParaRPr>
          </a:p>
          <a:p>
            <a:r>
              <a:rPr lang="zh-TW" altLang="en-US" b="1">
                <a:solidFill>
                  <a:srgbClr val="00B050"/>
                </a:solidFill>
              </a:rPr>
              <a:t>可達</a:t>
            </a:r>
            <a:r>
              <a:rPr lang="en-US" altLang="zh-TW" b="1">
                <a:solidFill>
                  <a:srgbClr val="00B050"/>
                </a:solidFill>
              </a:rPr>
              <a:t>1.2</a:t>
            </a:r>
            <a:r>
              <a:rPr lang="zh-TW" altLang="en-US" b="1">
                <a:solidFill>
                  <a:srgbClr val="00B050"/>
                </a:solidFill>
              </a:rPr>
              <a:t>兆美元節能效益</a:t>
            </a:r>
            <a:endParaRPr lang="en-US" altLang="zh-TW" b="1">
              <a:solidFill>
                <a:srgbClr val="00B050"/>
              </a:solidFill>
            </a:endParaRPr>
          </a:p>
          <a:p>
            <a:endParaRPr lang="zh-TW" altLang="en-US"/>
          </a:p>
        </p:txBody>
      </p:sp>
      <p:sp>
        <p:nvSpPr>
          <p:cNvPr id="23561" name="文字方塊 10"/>
          <p:cNvSpPr txBox="1">
            <a:spLocks noChangeArrowheads="1"/>
          </p:cNvSpPr>
          <p:nvPr/>
        </p:nvSpPr>
        <p:spPr bwMode="auto">
          <a:xfrm>
            <a:off x="755576" y="764704"/>
            <a:ext cx="54726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solidFill>
                  <a:srgbClr val="0076A3"/>
                </a:solidFill>
              </a:rPr>
              <a:t>對策二：</a:t>
            </a:r>
            <a:endParaRPr lang="zh-TW" altLang="en-US" sz="3600" b="1" dirty="0">
              <a:solidFill>
                <a:srgbClr val="0076A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F11C08-6293-426E-BEE4-1D6F438C1B31}" type="slidenum">
              <a:rPr lang="zh-TW" altLang="en-US"/>
              <a:pPr>
                <a:defRPr/>
              </a:pPr>
              <a:t>12</a:t>
            </a:fld>
            <a:r>
              <a:rPr lang="en-US" altLang="zh-TW"/>
              <a:t> </a:t>
            </a:r>
          </a:p>
        </p:txBody>
      </p:sp>
      <p:graphicFrame>
        <p:nvGraphicFramePr>
          <p:cNvPr id="2050" name="Rectangle 2" hidden="1"/>
          <p:cNvGraphicFramePr>
            <a:graphicFrameLocks/>
          </p:cNvGraphicFramePr>
          <p:nvPr/>
        </p:nvGraphicFramePr>
        <p:xfrm>
          <a:off x="0" y="0"/>
          <a:ext cx="161925" cy="161925"/>
        </p:xfrm>
        <a:graphic>
          <a:graphicData uri="http://schemas.openxmlformats.org/presentationml/2006/ole">
            <p:oleObj spid="_x0000_s81922" name="think-cell Slide" r:id="rId47" imgW="0" imgH="0" progId="">
              <p:embed/>
            </p:oleObj>
          </a:graphicData>
        </a:graphic>
      </p:graphicFrame>
      <p:sp>
        <p:nvSpPr>
          <p:cNvPr id="2053" name="Rectangle 3" hidden="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0" y="0"/>
            <a:ext cx="161925" cy="161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altLang="zh-TW" sz="1600">
                <a:cs typeface="Arial" charset="0"/>
              </a:rPr>
              <a:t>9</a:t>
            </a:r>
          </a:p>
        </p:txBody>
      </p:sp>
      <p:sp>
        <p:nvSpPr>
          <p:cNvPr id="738308" name="Rectangle 4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684213" y="908050"/>
            <a:ext cx="5688012" cy="720725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台灣的綠能產業機會在「節能」！</a:t>
            </a:r>
            <a:endParaRPr dirty="0" smtClean="0">
              <a:effectLst>
                <a:outerShdw blurRad="38100" dist="38100" dir="2700000" algn="tl">
                  <a:srgbClr val="C0C0C0"/>
                </a:outerShdw>
              </a:effectLst>
              <a:ea typeface="標楷體" pitchFamily="65" charset="-120"/>
            </a:endParaRPr>
          </a:p>
        </p:txBody>
      </p:sp>
      <p:sp>
        <p:nvSpPr>
          <p:cNvPr id="205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6300" y="2359025"/>
            <a:ext cx="1477963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2813">
              <a:buClr>
                <a:schemeClr val="tx2"/>
              </a:buClr>
            </a:pPr>
            <a:r>
              <a:rPr lang="zh-TW" altLang="en-US" sz="1600" b="1"/>
              <a:t>市場總規模</a:t>
            </a:r>
            <a:endParaRPr lang="en-US" altLang="zh-TW" sz="1600" b="1"/>
          </a:p>
          <a:p>
            <a:pPr defTabSz="912813">
              <a:buClr>
                <a:schemeClr val="tx2"/>
              </a:buClr>
            </a:pPr>
            <a:r>
              <a:rPr lang="zh-TW" altLang="en-US" sz="1600"/>
              <a:t>十億歐元</a:t>
            </a:r>
            <a:endParaRPr lang="zh-TW" altLang="en-US" sz="1600" b="1"/>
          </a:p>
        </p:txBody>
      </p:sp>
      <p:sp>
        <p:nvSpPr>
          <p:cNvPr id="2056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2432050" y="4203700"/>
            <a:ext cx="533400" cy="952500"/>
          </a:xfrm>
          <a:prstGeom prst="line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  <p:sp>
        <p:nvSpPr>
          <p:cNvPr id="2057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2432050" y="3444875"/>
            <a:ext cx="533400" cy="1303338"/>
          </a:xfrm>
          <a:prstGeom prst="line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  <p:sp>
        <p:nvSpPr>
          <p:cNvPr id="2058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2432050" y="3425825"/>
            <a:ext cx="533400" cy="1322388"/>
          </a:xfrm>
          <a:prstGeom prst="line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  <p:sp>
        <p:nvSpPr>
          <p:cNvPr id="2059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2432050" y="3338513"/>
            <a:ext cx="533400" cy="1379537"/>
          </a:xfrm>
          <a:prstGeom prst="line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  <p:sp>
        <p:nvSpPr>
          <p:cNvPr id="2060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4306888" y="3765550"/>
            <a:ext cx="534987" cy="438150"/>
          </a:xfrm>
          <a:prstGeom prst="line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  <p:sp>
        <p:nvSpPr>
          <p:cNvPr id="2061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4306888" y="2765425"/>
            <a:ext cx="534987" cy="679450"/>
          </a:xfrm>
          <a:prstGeom prst="line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  <p:sp>
        <p:nvSpPr>
          <p:cNvPr id="2062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4306888" y="2667000"/>
            <a:ext cx="534987" cy="758825"/>
          </a:xfrm>
          <a:prstGeom prst="line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  <p:sp>
        <p:nvSpPr>
          <p:cNvPr id="2063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4306888" y="2532063"/>
            <a:ext cx="534987" cy="806450"/>
          </a:xfrm>
          <a:prstGeom prst="line">
            <a:avLst/>
          </a:prstGeom>
          <a:noFill/>
          <a:ln w="317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  <p:graphicFrame>
        <p:nvGraphicFramePr>
          <p:cNvPr id="2051" name="Object 3"/>
          <p:cNvGraphicFramePr>
            <a:graphicFrameLocks/>
          </p:cNvGraphicFramePr>
          <p:nvPr/>
        </p:nvGraphicFramePr>
        <p:xfrm>
          <a:off x="730250" y="2435225"/>
          <a:ext cx="5830888" cy="3759200"/>
        </p:xfrm>
        <a:graphic>
          <a:graphicData uri="http://schemas.openxmlformats.org/presentationml/2006/ole">
            <p:oleObj spid="_x0000_s81923" name="圖表" r:id="rId48" imgW="5722712" imgH="3695760" progId="MSGraph.Chart.8">
              <p:embed followColorScheme="full"/>
            </p:oleObj>
          </a:graphicData>
        </a:graphic>
      </p:graphicFrame>
      <p:sp>
        <p:nvSpPr>
          <p:cNvPr id="2064" name="Line 15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 flipV="1">
            <a:off x="6221413" y="2760663"/>
            <a:ext cx="101600" cy="92075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  <p:sp>
        <p:nvSpPr>
          <p:cNvPr id="2065" name="Line 1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H="1">
            <a:off x="6221413" y="2506663"/>
            <a:ext cx="101600" cy="9366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  <p:sp>
        <p:nvSpPr>
          <p:cNvPr id="2066" name="Rectangle 1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313363" y="2225675"/>
            <a:ext cx="396875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5916" tIns="0" rIns="25916" bIns="0" anchor="b"/>
          <a:lstStyle/>
          <a:p>
            <a:pPr algn="ctr" defTabSz="912813">
              <a:buClr>
                <a:schemeClr val="tx2"/>
              </a:buClr>
            </a:pPr>
            <a:fld id="{0B4F84A1-7EB1-43F2-993C-5A5DDD0FB9BF}" type="datetime'9''2''''''''''''''''''''''''''''''''''9''''''''''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929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67" name="Rectangle 1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562100" y="4359275"/>
            <a:ext cx="396875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5916" tIns="0" rIns="25916" bIns="0" anchor="b"/>
          <a:lstStyle/>
          <a:p>
            <a:pPr algn="ctr" defTabSz="912813">
              <a:buClr>
                <a:schemeClr val="tx2"/>
              </a:buClr>
            </a:pPr>
            <a:fld id="{18394D1F-958F-4C48-AD29-E7D9240A72A1}" type="datetime'''''''''''3''''''''''''''''5''7''''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357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68" name="Rectangle 1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436938" y="3008313"/>
            <a:ext cx="396875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5916" tIns="0" rIns="25916" bIns="0" anchor="b"/>
          <a:lstStyle/>
          <a:p>
            <a:pPr algn="ctr" defTabSz="912813">
              <a:buClr>
                <a:schemeClr val="tx2"/>
              </a:buClr>
            </a:pPr>
            <a:fld id="{7A573BE0-9560-45B7-8266-3C1898653169}" type="datetime'''''''''''''''''''''''''''''''''7''''1''''''''''''''''''''6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716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69" name="Rectangle 20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348413" y="4797425"/>
            <a:ext cx="828675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>
              <a:buClr>
                <a:schemeClr val="tx2"/>
              </a:buClr>
            </a:pPr>
            <a:r>
              <a:rPr lang="zh-TW" altLang="en-US" sz="1600">
                <a:cs typeface="Arial" charset="0"/>
              </a:rPr>
              <a:t>能源效率</a:t>
            </a:r>
          </a:p>
        </p:txBody>
      </p:sp>
      <p:sp>
        <p:nvSpPr>
          <p:cNvPr id="2070" name="Rectangle 21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348413" y="3140075"/>
            <a:ext cx="8286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>
              <a:buClr>
                <a:schemeClr val="tx2"/>
              </a:buClr>
            </a:pPr>
            <a:r>
              <a:rPr lang="zh-TW" altLang="en-US" sz="1600">
                <a:cs typeface="Arial" charset="0"/>
              </a:rPr>
              <a:t>低碳能源</a:t>
            </a:r>
          </a:p>
        </p:txBody>
      </p:sp>
      <p:sp>
        <p:nvSpPr>
          <p:cNvPr id="2071" name="Rectangle 22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348413" y="2819400"/>
            <a:ext cx="103663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>
              <a:buClr>
                <a:schemeClr val="tx2"/>
              </a:buClr>
            </a:pPr>
            <a:r>
              <a:rPr lang="zh-TW" altLang="en-US" sz="1600">
                <a:cs typeface="Arial" charset="0"/>
              </a:rPr>
              <a:t>碳捕獲封存</a:t>
            </a:r>
          </a:p>
        </p:txBody>
      </p:sp>
      <p:sp>
        <p:nvSpPr>
          <p:cNvPr id="2072" name="Rectangle 23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348413" y="2382838"/>
            <a:ext cx="41433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defTabSz="912813">
              <a:buClr>
                <a:schemeClr val="tx2"/>
              </a:buClr>
            </a:pPr>
            <a:r>
              <a:rPr lang="zh-TW" altLang="en-US" sz="1600">
                <a:cs typeface="Arial" charset="0"/>
              </a:rPr>
              <a:t>碳匯</a:t>
            </a:r>
          </a:p>
        </p:txBody>
      </p:sp>
      <p:sp>
        <p:nvSpPr>
          <p:cNvPr id="2073" name="Rectangle 24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275263" y="6183313"/>
            <a:ext cx="473075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12813">
              <a:buClr>
                <a:schemeClr val="tx2"/>
              </a:buClr>
            </a:pPr>
            <a:fld id="{37DF2C51-1220-4BD2-9585-83634A7FB7F0}" type="datetime'2''''''''''0''''2''''''''''''''''0''''''''''''''''''''''''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2020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74" name="Rectangle 25"/>
          <p:cNvSpPr>
            <a:spLocks noChangeArrowheads="1"/>
          </p:cNvSpPr>
          <p:nvPr>
            <p:custDataLst>
              <p:tags r:id="rId23"/>
            </p:custDataLst>
          </p:nvPr>
        </p:nvSpPr>
        <p:spPr bwMode="gray">
          <a:xfrm>
            <a:off x="5313363" y="4797425"/>
            <a:ext cx="396875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5916" tIns="0" rIns="25916" bIns="0" anchor="ctr"/>
          <a:lstStyle/>
          <a:p>
            <a:pPr algn="ctr" defTabSz="912813">
              <a:buClr>
                <a:schemeClr val="tx2"/>
              </a:buClr>
            </a:pPr>
            <a:fld id="{3BEB5A8E-4D65-42B6-8CC7-436F37251356}" type="datetime'''''''6''''''''''''''''''''''''''''''0''''''''''5'''''''">
              <a:rPr lang="en-US" altLang="zh-TW" sz="1600" b="1">
                <a:solidFill>
                  <a:schemeClr val="bg1"/>
                </a:solidFill>
                <a:cs typeface="Arial" charset="0"/>
              </a:rPr>
              <a:pPr algn="ctr" defTabSz="912813">
                <a:buClr>
                  <a:schemeClr val="tx2"/>
                </a:buClr>
              </a:pPr>
              <a:t>605</a:t>
            </a:fld>
            <a:endParaRPr lang="en-US" altLang="zh-TW" sz="1600" b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075" name="Rectangle 26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035550" y="2590800"/>
            <a:ext cx="282575" cy="2508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lIns="25916" tIns="0" rIns="25916" bIns="0" anchor="ctr"/>
          <a:lstStyle/>
          <a:p>
            <a:pPr algn="ctr" defTabSz="912813">
              <a:buClr>
                <a:schemeClr val="tx2"/>
              </a:buClr>
            </a:pPr>
            <a:fld id="{6085AED5-FA2D-4F9A-B57B-8963F61B3E57}" type="datetime'''2''4''''''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24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76" name="Rectangle 27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707063" y="2474913"/>
            <a:ext cx="280987" cy="2492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25916" tIns="0" rIns="25916" bIns="0" anchor="ctr"/>
          <a:lstStyle/>
          <a:p>
            <a:pPr algn="ctr" defTabSz="912813">
              <a:buClr>
                <a:schemeClr val="tx2"/>
              </a:buClr>
            </a:pPr>
            <a:fld id="{4085CFED-F877-4D7D-8124-4454273E01E3}" type="datetime'''''''''''''''''3''''6''''''''''''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36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77" name="Rectangle 28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400425" y="6183313"/>
            <a:ext cx="473075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12813">
              <a:buClr>
                <a:schemeClr val="tx2"/>
              </a:buClr>
            </a:pPr>
            <a:fld id="{85AC1F58-E828-4023-82F0-904EDDEEDAA8}" type="datetime'''2''''''''''''''''''''0''''1''''''''''''''5''''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2015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78" name="Rectangle 29"/>
          <p:cNvSpPr>
            <a:spLocks noChangeArrowheads="1"/>
          </p:cNvSpPr>
          <p:nvPr>
            <p:custDataLst>
              <p:tags r:id="rId27"/>
            </p:custDataLst>
          </p:nvPr>
        </p:nvSpPr>
        <p:spPr bwMode="gray">
          <a:xfrm>
            <a:off x="3436938" y="5016500"/>
            <a:ext cx="396875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5916" tIns="0" rIns="25916" bIns="0" anchor="ctr"/>
          <a:lstStyle/>
          <a:p>
            <a:pPr algn="ctr" defTabSz="912813">
              <a:buClr>
                <a:schemeClr val="tx2"/>
              </a:buClr>
            </a:pPr>
            <a:fld id="{DC1AC36E-45BA-4479-9E00-82B5C34A61BE}" type="datetime'''''''''4''''''''''''''''''''''''''''''''''''9''1'''''''">
              <a:rPr lang="en-US" altLang="zh-TW" sz="1600" b="1">
                <a:solidFill>
                  <a:schemeClr val="bg1"/>
                </a:solidFill>
                <a:cs typeface="Arial" charset="0"/>
              </a:rPr>
              <a:pPr algn="ctr" defTabSz="912813">
                <a:buClr>
                  <a:schemeClr val="tx2"/>
                </a:buClr>
              </a:pPr>
              <a:t>491</a:t>
            </a:fld>
            <a:endParaRPr lang="en-US" altLang="zh-TW" sz="1600" b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079" name="Rectangle 30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216275" y="3311525"/>
            <a:ext cx="168275" cy="2492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lIns="25916" tIns="0" rIns="25916" bIns="0" anchor="ctr"/>
          <a:lstStyle/>
          <a:p>
            <a:pPr algn="ctr" defTabSz="912813">
              <a:buClr>
                <a:schemeClr val="tx2"/>
              </a:buClr>
            </a:pPr>
            <a:fld id="{A0F55884-DAE6-403D-B085-82AAEF9782E9}" type="datetime'''''''''''''''''4''''''''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4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80" name="Rectangle 31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830638" y="3257550"/>
            <a:ext cx="282575" cy="2492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25916" tIns="0" rIns="25916" bIns="0" anchor="ctr"/>
          <a:lstStyle/>
          <a:p>
            <a:pPr algn="ctr" defTabSz="912813">
              <a:buClr>
                <a:schemeClr val="tx2"/>
              </a:buClr>
            </a:pPr>
            <a:fld id="{D02FF0AF-262D-4223-A9FD-C4525CEB05F1}" type="datetime'''''''''''''''23''''''''''''''''''''''''''''''''''''''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23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81" name="Rectangle 32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1524000" y="6183313"/>
            <a:ext cx="473075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defTabSz="912813">
              <a:buClr>
                <a:schemeClr val="tx2"/>
              </a:buClr>
            </a:pPr>
            <a:fld id="{962C849D-8EFB-4822-9488-EF996C886A0F}" type="datetime'''''20''''''''''''''''''''''''''''''''10''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2010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82" name="Rectangle 33"/>
          <p:cNvSpPr>
            <a:spLocks noChangeArrowheads="1"/>
          </p:cNvSpPr>
          <p:nvPr>
            <p:custDataLst>
              <p:tags r:id="rId31"/>
            </p:custDataLst>
          </p:nvPr>
        </p:nvSpPr>
        <p:spPr bwMode="gray">
          <a:xfrm>
            <a:off x="1562100" y="5492750"/>
            <a:ext cx="396875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5916" tIns="0" rIns="25916" bIns="0" anchor="ctr"/>
          <a:lstStyle/>
          <a:p>
            <a:pPr algn="ctr" defTabSz="912813">
              <a:buClr>
                <a:schemeClr val="tx2"/>
              </a:buClr>
            </a:pPr>
            <a:fld id="{A716D73E-E82A-4071-A507-63C841CA8F75}" type="datetime'''''''''2''''''4''''''''''''''''1'">
              <a:rPr lang="en-US" altLang="zh-TW" sz="1600" b="1">
                <a:solidFill>
                  <a:schemeClr val="bg1"/>
                </a:solidFill>
                <a:cs typeface="Arial" charset="0"/>
              </a:rPr>
              <a:pPr algn="ctr" defTabSz="912813">
                <a:buClr>
                  <a:schemeClr val="tx2"/>
                </a:buClr>
              </a:pPr>
              <a:t>241</a:t>
            </a:fld>
            <a:endParaRPr lang="en-US" altLang="zh-TW" sz="1600" b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083" name="Rectangle 34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011363" y="4622800"/>
            <a:ext cx="166687" cy="2492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lIns="25916" tIns="0" rIns="25916" bIns="0" anchor="ctr"/>
          <a:lstStyle/>
          <a:p>
            <a:pPr algn="ctr" defTabSz="912813">
              <a:buClr>
                <a:schemeClr val="tx2"/>
              </a:buClr>
            </a:pPr>
            <a:fld id="{B1315F9D-023A-415F-B3C8-25A40E3D8EA2}" type="datetime'''''''''''''''1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1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84" name="Rectangle 35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1341438" y="4608513"/>
            <a:ext cx="166687" cy="2492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25916" tIns="0" rIns="25916" bIns="0" anchor="ctr"/>
          <a:lstStyle/>
          <a:p>
            <a:pPr algn="ctr" defTabSz="912813">
              <a:buClr>
                <a:schemeClr val="tx2"/>
              </a:buClr>
            </a:pPr>
            <a:fld id="{93C42512-A19D-406D-A9F9-A13BF1C61533}" type="datetime'''''''''''''''''''''''''''7'''''''''''''''''''''''''">
              <a:rPr lang="en-US" altLang="zh-TW" sz="1600">
                <a:cs typeface="Arial" charset="0"/>
              </a:rPr>
              <a:pPr algn="ctr" defTabSz="912813">
                <a:buClr>
                  <a:schemeClr val="tx2"/>
                </a:buClr>
              </a:pPr>
              <a:t>7</a:t>
            </a:fld>
            <a:endParaRPr lang="en-US" altLang="zh-TW" sz="1600">
              <a:cs typeface="Arial" charset="0"/>
            </a:endParaRPr>
          </a:p>
        </p:txBody>
      </p:sp>
      <p:sp>
        <p:nvSpPr>
          <p:cNvPr id="2085" name="Rectangle 36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662863" y="1031875"/>
            <a:ext cx="12573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2813">
              <a:buClr>
                <a:schemeClr val="tx2"/>
              </a:buClr>
            </a:pPr>
            <a:r>
              <a:rPr lang="zh-TW" altLang="en-US" sz="1600" b="1"/>
              <a:t>年複合增長率</a:t>
            </a:r>
            <a:endParaRPr lang="en-US" altLang="zh-TW" sz="1600" b="1"/>
          </a:p>
          <a:p>
            <a:pPr defTabSz="912813">
              <a:buClr>
                <a:schemeClr val="tx2"/>
              </a:buClr>
            </a:pPr>
            <a:r>
              <a:rPr lang="zh-TW" altLang="en-US" sz="1600"/>
              <a:t>百分比</a:t>
            </a:r>
          </a:p>
        </p:txBody>
      </p:sp>
      <p:sp>
        <p:nvSpPr>
          <p:cNvPr id="2086" name="Oval 99"/>
          <p:cNvSpPr>
            <a:spLocks noChangeArrowheads="1"/>
          </p:cNvSpPr>
          <p:nvPr>
            <p:custDataLst>
              <p:tags r:id="rId35"/>
            </p:custDataLst>
          </p:nvPr>
        </p:nvSpPr>
        <p:spPr bwMode="gray">
          <a:xfrm>
            <a:off x="7750175" y="2779713"/>
            <a:ext cx="733425" cy="34131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pPr algn="ctr"/>
            <a:r>
              <a:rPr lang="en-GB" altLang="zh-TW" sz="1600" b="1">
                <a:solidFill>
                  <a:schemeClr val="bg1"/>
                </a:solidFill>
                <a:cs typeface="Arial" charset="0"/>
              </a:rPr>
              <a:t>44%</a:t>
            </a:r>
          </a:p>
        </p:txBody>
      </p:sp>
      <p:sp>
        <p:nvSpPr>
          <p:cNvPr id="2087" name="Oval 99"/>
          <p:cNvSpPr>
            <a:spLocks noChangeArrowheads="1"/>
          </p:cNvSpPr>
          <p:nvPr>
            <p:custDataLst>
              <p:tags r:id="rId36"/>
            </p:custDataLst>
          </p:nvPr>
        </p:nvSpPr>
        <p:spPr bwMode="gray">
          <a:xfrm>
            <a:off x="7750175" y="3192463"/>
            <a:ext cx="733425" cy="34131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pPr algn="ctr"/>
            <a:r>
              <a:rPr lang="en-GB" altLang="zh-TW" sz="1600" b="1">
                <a:solidFill>
                  <a:schemeClr val="bg1"/>
                </a:solidFill>
                <a:cs typeface="Arial" charset="0"/>
              </a:rPr>
              <a:t>9%</a:t>
            </a:r>
          </a:p>
        </p:txBody>
      </p:sp>
      <p:sp>
        <p:nvSpPr>
          <p:cNvPr id="2088" name="Oval 99"/>
          <p:cNvSpPr>
            <a:spLocks noChangeArrowheads="1"/>
          </p:cNvSpPr>
          <p:nvPr>
            <p:custDataLst>
              <p:tags r:id="rId37"/>
            </p:custDataLst>
          </p:nvPr>
        </p:nvSpPr>
        <p:spPr bwMode="gray">
          <a:xfrm>
            <a:off x="7750175" y="4779963"/>
            <a:ext cx="733425" cy="34131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pPr algn="ctr"/>
            <a:r>
              <a:rPr lang="en-GB" altLang="zh-TW" sz="1600" b="1">
                <a:solidFill>
                  <a:schemeClr val="bg1"/>
                </a:solidFill>
                <a:cs typeface="Arial" charset="0"/>
              </a:rPr>
              <a:t>10%</a:t>
            </a:r>
          </a:p>
        </p:txBody>
      </p:sp>
      <p:sp>
        <p:nvSpPr>
          <p:cNvPr id="2089" name="Oval 99"/>
          <p:cNvSpPr>
            <a:spLocks noChangeArrowheads="1"/>
          </p:cNvSpPr>
          <p:nvPr>
            <p:custDataLst>
              <p:tags r:id="rId38"/>
            </p:custDataLst>
          </p:nvPr>
        </p:nvSpPr>
        <p:spPr bwMode="gray">
          <a:xfrm>
            <a:off x="7750175" y="1644650"/>
            <a:ext cx="733425" cy="34131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pPr algn="ctr"/>
            <a:r>
              <a:rPr lang="en-GB" altLang="zh-TW" sz="1600" b="1">
                <a:solidFill>
                  <a:schemeClr val="bg1"/>
                </a:solidFill>
                <a:cs typeface="Arial" charset="0"/>
              </a:rPr>
              <a:t>10%</a:t>
            </a:r>
          </a:p>
        </p:txBody>
      </p:sp>
      <p:sp>
        <p:nvSpPr>
          <p:cNvPr id="2090" name="Oval 99"/>
          <p:cNvSpPr>
            <a:spLocks noChangeArrowheads="1"/>
          </p:cNvSpPr>
          <p:nvPr>
            <p:custDataLst>
              <p:tags r:id="rId39"/>
            </p:custDataLst>
          </p:nvPr>
        </p:nvSpPr>
        <p:spPr bwMode="gray">
          <a:xfrm>
            <a:off x="7750175" y="2328863"/>
            <a:ext cx="733425" cy="34131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pPr algn="ctr"/>
            <a:r>
              <a:rPr lang="en-US" altLang="zh-TW" sz="1600" b="1">
                <a:solidFill>
                  <a:schemeClr val="bg1"/>
                </a:solidFill>
                <a:cs typeface="Arial" charset="0"/>
              </a:rPr>
              <a:t>17</a:t>
            </a:r>
            <a:r>
              <a:rPr lang="en-GB" altLang="zh-TW" sz="1600" b="1">
                <a:solidFill>
                  <a:schemeClr val="bg1"/>
                </a:solidFill>
                <a:cs typeface="Arial" charset="0"/>
              </a:rPr>
              <a:t>%</a:t>
            </a:r>
          </a:p>
        </p:txBody>
      </p:sp>
      <p:sp>
        <p:nvSpPr>
          <p:cNvPr id="2091" name="Rectangle 42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6942138" y="1633538"/>
            <a:ext cx="439737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912813">
              <a:buClr>
                <a:schemeClr val="tx2"/>
              </a:buClr>
            </a:pPr>
            <a:r>
              <a:rPr lang="zh-TW" altLang="en-US" sz="1600" b="1"/>
              <a:t>總合</a:t>
            </a:r>
            <a:endParaRPr lang="en-US" altLang="zh-TW" sz="1600" b="1"/>
          </a:p>
        </p:txBody>
      </p:sp>
      <p:sp>
        <p:nvSpPr>
          <p:cNvPr id="2092" name="AutoShape 43"/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8269288" y="292100"/>
            <a:ext cx="649287" cy="212725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none" lIns="27989" tIns="0" rIns="0" bIns="27989">
            <a:spAutoFit/>
          </a:bodyPr>
          <a:lstStyle/>
          <a:p>
            <a:pPr algn="r" defTabSz="912813">
              <a:buClr>
                <a:schemeClr val="tx2"/>
              </a:buClr>
            </a:pPr>
            <a:r>
              <a:rPr lang="zh-TW" altLang="en-US" sz="1200">
                <a:solidFill>
                  <a:srgbClr val="808080"/>
                </a:solidFill>
              </a:rPr>
              <a:t>初步估計</a:t>
            </a:r>
          </a:p>
        </p:txBody>
      </p:sp>
      <p:cxnSp>
        <p:nvCxnSpPr>
          <p:cNvPr id="2093" name="AutoShape 44"/>
          <p:cNvCxnSpPr>
            <a:cxnSpLocks noChangeShapeType="1"/>
            <a:stCxn id="2092" idx="2"/>
            <a:endCxn id="2092" idx="4"/>
          </p:cNvCxnSpPr>
          <p:nvPr>
            <p:custDataLst>
              <p:tags r:id="rId42"/>
            </p:custDataLst>
          </p:nvPr>
        </p:nvCxnSpPr>
        <p:spPr bwMode="auto">
          <a:xfrm>
            <a:off x="8269288" y="292100"/>
            <a:ext cx="0" cy="212725"/>
          </a:xfrm>
          <a:prstGeom prst="straightConnector1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</p:cxnSp>
      <p:cxnSp>
        <p:nvCxnSpPr>
          <p:cNvPr id="2094" name="AutoShape 45"/>
          <p:cNvCxnSpPr>
            <a:cxnSpLocks noChangeShapeType="1"/>
            <a:stCxn id="2092" idx="4"/>
            <a:endCxn id="2092" idx="6"/>
          </p:cNvCxnSpPr>
          <p:nvPr>
            <p:custDataLst>
              <p:tags r:id="rId43"/>
            </p:custDataLst>
          </p:nvPr>
        </p:nvCxnSpPr>
        <p:spPr bwMode="auto">
          <a:xfrm>
            <a:off x="8269288" y="504825"/>
            <a:ext cx="649287" cy="0"/>
          </a:xfrm>
          <a:prstGeom prst="straightConnector1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</p:spPr>
      </p:cxnSp>
      <p:sp>
        <p:nvSpPr>
          <p:cNvPr id="48" name="矩形 47"/>
          <p:cNvSpPr/>
          <p:nvPr/>
        </p:nvSpPr>
        <p:spPr>
          <a:xfrm>
            <a:off x="6803255" y="5949950"/>
            <a:ext cx="2881313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Source: </a:t>
            </a:r>
            <a:r>
              <a:rPr lang="zh-TW" altLang="en-US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＠</a:t>
            </a:r>
            <a:r>
              <a:rPr lang="en-US" altLang="zh-TW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2008Mckinsey&amp;Company</a:t>
            </a:r>
            <a:endParaRPr lang="zh-TW" altLang="en-US" sz="1400" dirty="0">
              <a:ea typeface="新細明體" charset="-120"/>
            </a:endParaRPr>
          </a:p>
        </p:txBody>
      </p:sp>
      <p:sp>
        <p:nvSpPr>
          <p:cNvPr id="2096" name="Line 15"/>
          <p:cNvSpPr>
            <a:spLocks noChangeShapeType="1"/>
          </p:cNvSpPr>
          <p:nvPr>
            <p:custDataLst>
              <p:tags r:id="rId44"/>
            </p:custDataLst>
          </p:nvPr>
        </p:nvSpPr>
        <p:spPr bwMode="auto">
          <a:xfrm flipH="1">
            <a:off x="6227763" y="3284538"/>
            <a:ext cx="7302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  <p:sp>
        <p:nvSpPr>
          <p:cNvPr id="2097" name="Line 15"/>
          <p:cNvSpPr>
            <a:spLocks noChangeShapeType="1"/>
          </p:cNvSpPr>
          <p:nvPr>
            <p:custDataLst>
              <p:tags r:id="rId45"/>
            </p:custDataLst>
          </p:nvPr>
        </p:nvSpPr>
        <p:spPr bwMode="auto">
          <a:xfrm flipH="1" flipV="1">
            <a:off x="6227763" y="4941888"/>
            <a:ext cx="7302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lIns="93296" tIns="46648" rIns="93296" bIns="46648" anchor="ctr"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750" y="841375"/>
            <a:ext cx="7486650" cy="5715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1KW</a:t>
            </a:r>
            <a:r>
              <a:rPr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多晶</a:t>
            </a:r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PV</a:t>
            </a:r>
            <a:r>
              <a:rPr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製程之耗能結構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AAD69-F649-4373-84E6-699A38FF8601}" type="slidenum">
              <a:rPr lang="zh-TW" altLang="en-US" smtClean="0"/>
              <a:pPr>
                <a:defRPr/>
              </a:pPr>
              <a:t>13</a:t>
            </a:fld>
            <a:endParaRPr lang="zh-TW" altLang="en-US" dirty="0"/>
          </a:p>
        </p:txBody>
      </p:sp>
      <p:sp>
        <p:nvSpPr>
          <p:cNvPr id="10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1026" name="Object 1"/>
          <p:cNvGraphicFramePr>
            <a:graphicFrameLocks noChangeAspect="1"/>
          </p:cNvGraphicFramePr>
          <p:nvPr/>
        </p:nvGraphicFramePr>
        <p:xfrm>
          <a:off x="463550" y="1295400"/>
          <a:ext cx="8501063" cy="4941888"/>
        </p:xfrm>
        <a:graphic>
          <a:graphicData uri="http://schemas.openxmlformats.org/presentationml/2006/ole">
            <p:oleObj spid="_x0000_s115714" r:id="rId3" imgW="4617720" imgH="1980000" progId="">
              <p:embed/>
            </p:oleObj>
          </a:graphicData>
        </a:graphic>
      </p:graphicFrame>
      <p:sp>
        <p:nvSpPr>
          <p:cNvPr id="1030" name="Rectangle 3"/>
          <p:cNvSpPr>
            <a:spLocks noChangeArrowheads="1"/>
          </p:cNvSpPr>
          <p:nvPr/>
        </p:nvSpPr>
        <p:spPr bwMode="auto">
          <a:xfrm>
            <a:off x="2700338" y="5445125"/>
            <a:ext cx="53276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en-US" altLang="zh-TW" sz="1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[1] </a:t>
            </a:r>
            <a:r>
              <a:rPr lang="en-US" altLang="zh-TW" sz="1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  <a:hlinkClick r:id="rId4"/>
              </a:rPr>
              <a:t>http://www.sbse.org/awards/docs/2004/Murray221A.pdf</a:t>
            </a:r>
            <a:endParaRPr lang="en-US" altLang="zh-TW" sz="600" dirty="0"/>
          </a:p>
          <a:p>
            <a:pPr eaLnBrk="0" hangingPunct="0"/>
            <a:r>
              <a:rPr lang="en-US" altLang="zh-TW" sz="1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[2] </a:t>
            </a:r>
            <a:r>
              <a:rPr lang="en-US" altLang="zh-TW" sz="1200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E.A.Alsema</a:t>
            </a:r>
            <a:r>
              <a:rPr lang="en-US" altLang="zh-TW" sz="1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Energy Requirements and CO2 Mitigation Potential of PV Systems, Utrecht University, The </a:t>
            </a:r>
            <a:r>
              <a:rPr lang="en-US" altLang="zh-TW" sz="1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Netherlands, BNL/NREL workshop, 1998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1345332"/>
            <a:ext cx="7342187" cy="5715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TW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對策三：</a:t>
            </a:r>
            <a:r>
              <a:rPr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開發自有能源</a:t>
            </a:r>
            <a:endParaRPr sz="40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43213" y="2492896"/>
            <a:ext cx="3960812" cy="2711450"/>
          </a:xfrm>
        </p:spPr>
        <p:txBody>
          <a:bodyPr/>
          <a:lstStyle/>
          <a:p>
            <a:pPr>
              <a:defRPr/>
            </a:pPr>
            <a:r>
              <a:rPr lang="zh-TW" altLang="en-US" sz="36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再生能源</a:t>
            </a:r>
            <a:endParaRPr lang="en-US" altLang="zh-TW" sz="3600" b="1" dirty="0" smtClean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  <a:p>
            <a:pPr>
              <a:defRPr/>
            </a:pPr>
            <a:r>
              <a:rPr lang="zh-TW" altLang="en-US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黑潮電力開發</a:t>
            </a:r>
            <a:endParaRPr lang="en-US" altLang="zh-TW" sz="3600" b="1" dirty="0" smtClean="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  <a:p>
            <a:pPr>
              <a:defRPr/>
            </a:pPr>
            <a:r>
              <a:rPr lang="zh-TW" altLang="en-US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甲烷水合物開發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511C9B-2FFB-47EB-BC75-67E79F69F593}" type="slidenum">
              <a:rPr lang="zh-TW" altLang="en-US" smtClean="0"/>
              <a:pPr>
                <a:defRPr/>
              </a:pPr>
              <a:t>14</a:t>
            </a:fld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1547664" y="2584773"/>
            <a:ext cx="977900" cy="484187"/>
          </a:xfrm>
          <a:prstGeom prst="rightArrow">
            <a:avLst/>
          </a:prstGeom>
          <a:solidFill>
            <a:srgbClr val="FCD9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7424" y="476672"/>
            <a:ext cx="7775016" cy="571496"/>
          </a:xfrm>
        </p:spPr>
        <p:txBody>
          <a:bodyPr/>
          <a:lstStyle/>
          <a:p>
            <a:r>
              <a:rPr lang="zh-TW" altLang="en-US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臺灣再生能源蘊藏量豐富</a:t>
            </a:r>
            <a:r>
              <a:rPr lang="zh-TW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21570-ACCC-48D9-B844-BBB5DF31A761}" type="slidenum">
              <a:rPr lang="zh-TW" altLang="en-US" smtClean="0"/>
              <a:pPr>
                <a:defRPr/>
              </a:pPr>
              <a:t>15</a:t>
            </a:fld>
            <a:endParaRPr lang="zh-TW" altLang="en-US" dirty="0"/>
          </a:p>
        </p:txBody>
      </p:sp>
      <p:graphicFrame>
        <p:nvGraphicFramePr>
          <p:cNvPr id="82946" name="Object 44"/>
          <p:cNvGraphicFramePr>
            <a:graphicFrameLocks noChangeAspect="1"/>
          </p:cNvGraphicFramePr>
          <p:nvPr/>
        </p:nvGraphicFramePr>
        <p:xfrm>
          <a:off x="755576" y="1340768"/>
          <a:ext cx="7704856" cy="3887788"/>
        </p:xfrm>
        <a:graphic>
          <a:graphicData uri="http://schemas.openxmlformats.org/presentationml/2006/ole">
            <p:oleObj spid="_x0000_s82946" r:id="rId3" imgW="7628400" imgH="4912920" progId="">
              <p:embed/>
            </p:oleObj>
          </a:graphicData>
        </a:graphic>
      </p:graphicFrame>
      <p:graphicFrame>
        <p:nvGraphicFramePr>
          <p:cNvPr id="6" name="Group 47"/>
          <p:cNvGraphicFramePr>
            <a:graphicFrameLocks noGrp="1"/>
          </p:cNvGraphicFramePr>
          <p:nvPr/>
        </p:nvGraphicFramePr>
        <p:xfrm>
          <a:off x="695796" y="5251280"/>
          <a:ext cx="7692628" cy="1202056"/>
        </p:xfrm>
        <a:graphic>
          <a:graphicData uri="http://schemas.openxmlformats.org/drawingml/2006/table">
            <a:tbl>
              <a:tblPr/>
              <a:tblGrid>
                <a:gridCol w="1171178"/>
                <a:gridCol w="983721"/>
                <a:gridCol w="944166"/>
                <a:gridCol w="985440"/>
                <a:gridCol w="985441"/>
                <a:gridCol w="935567"/>
                <a:gridCol w="868494"/>
                <a:gridCol w="818621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Solar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Wind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Biomass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Marine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Geo-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Thermal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Hydro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Total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Reserve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24.27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29.90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1.82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4.58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0.67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16.79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78.03</a:t>
                      </a:r>
                      <a:endParaRPr kumimoji="0" lang="zh-TW" altLang="zh-TW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Percentage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31.3 %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38.3 %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2.3 %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5.9 %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0.8 %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21.5 %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100%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312094" y="908720"/>
            <a:ext cx="4788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1" dirty="0"/>
              <a:t>Renewable and Sustainable Energy Reviews,</a:t>
            </a:r>
            <a:r>
              <a:rPr lang="en-US" altLang="zh-TW" sz="1200" dirty="0"/>
              <a:t> </a:t>
            </a:r>
            <a:r>
              <a:rPr lang="en-US" altLang="zh-TW" sz="1200" b="1" dirty="0"/>
              <a:t>14</a:t>
            </a:r>
            <a:r>
              <a:rPr lang="en-US" altLang="zh-TW" sz="1200" dirty="0"/>
              <a:t>, 2511-2528, 2010</a:t>
            </a:r>
            <a:r>
              <a:rPr lang="en-US" altLang="zh-TW" sz="1600" dirty="0"/>
              <a:t>.</a:t>
            </a:r>
            <a:endParaRPr lang="zh-TW" alt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5476" y="985292"/>
            <a:ext cx="6790819" cy="571500"/>
          </a:xfrm>
        </p:spPr>
        <p:txBody>
          <a:bodyPr/>
          <a:lstStyle/>
          <a:p>
            <a:pPr>
              <a:defRPr/>
            </a:pPr>
            <a:r>
              <a:rPr lang="zh-TW" altLang="en-US" sz="3200" dirty="0" smtClean="0"/>
              <a:t>充分證據顯示台海是世界級優質風場</a:t>
            </a:r>
            <a:endParaRPr sz="3200" dirty="0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966" y="2348880"/>
            <a:ext cx="4298007" cy="329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文字方塊 5"/>
          <p:cNvSpPr txBox="1">
            <a:spLocks noChangeArrowheads="1"/>
          </p:cNvSpPr>
          <p:nvPr/>
        </p:nvSpPr>
        <p:spPr bwMode="auto">
          <a:xfrm>
            <a:off x="4901713" y="5857453"/>
            <a:ext cx="40224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dirty="0"/>
              <a:t>Archer</a:t>
            </a:r>
            <a:r>
              <a:rPr lang="zh-TW" altLang="en-US" sz="1400" dirty="0"/>
              <a:t> </a:t>
            </a:r>
            <a:r>
              <a:rPr lang="en-US" altLang="zh-TW" sz="1400" dirty="0"/>
              <a:t>&amp;</a:t>
            </a:r>
            <a:r>
              <a:rPr lang="zh-TW" altLang="en-US" sz="1400" dirty="0"/>
              <a:t> </a:t>
            </a:r>
            <a:r>
              <a:rPr lang="en-US" altLang="zh-TW" sz="1400" dirty="0"/>
              <a:t>Jacobson,</a:t>
            </a:r>
            <a:r>
              <a:rPr lang="zh-TW" altLang="en-US" sz="1400" dirty="0"/>
              <a:t> </a:t>
            </a:r>
            <a:r>
              <a:rPr lang="en-US" altLang="zh-TW" sz="1400" dirty="0"/>
              <a:t>J.</a:t>
            </a:r>
            <a:r>
              <a:rPr lang="zh-TW" altLang="en-US" sz="1400" dirty="0"/>
              <a:t> </a:t>
            </a:r>
            <a:r>
              <a:rPr lang="en-US" altLang="zh-TW" sz="1400" dirty="0"/>
              <a:t>Geophysical</a:t>
            </a:r>
            <a:r>
              <a:rPr lang="zh-TW" altLang="en-US" sz="1400" dirty="0"/>
              <a:t> </a:t>
            </a:r>
            <a:r>
              <a:rPr lang="en-US" altLang="zh-TW" sz="1400" dirty="0"/>
              <a:t>Research,</a:t>
            </a:r>
            <a:r>
              <a:rPr lang="zh-TW" altLang="en-US" sz="1400" dirty="0"/>
              <a:t> </a:t>
            </a:r>
            <a:r>
              <a:rPr lang="en-US" altLang="zh-TW" sz="1400" dirty="0"/>
              <a:t>110,</a:t>
            </a:r>
            <a:r>
              <a:rPr lang="zh-TW" altLang="en-US" sz="1400" dirty="0"/>
              <a:t> </a:t>
            </a:r>
            <a:r>
              <a:rPr lang="en-US" altLang="zh-TW" sz="1400" dirty="0"/>
              <a:t>D12220,</a:t>
            </a:r>
            <a:r>
              <a:rPr lang="zh-TW" altLang="en-US" sz="1400" dirty="0"/>
              <a:t> </a:t>
            </a:r>
            <a:r>
              <a:rPr lang="en-US" altLang="zh-TW" sz="1400" dirty="0"/>
              <a:t>2005</a:t>
            </a:r>
            <a:endParaRPr lang="zh-TW" altLang="en-US" sz="1400" dirty="0"/>
          </a:p>
        </p:txBody>
      </p:sp>
      <p:sp>
        <p:nvSpPr>
          <p:cNvPr id="9222" name="文字方塊 6"/>
          <p:cNvSpPr txBox="1">
            <a:spLocks noChangeArrowheads="1"/>
          </p:cNvSpPr>
          <p:nvPr/>
        </p:nvSpPr>
        <p:spPr bwMode="auto">
          <a:xfrm>
            <a:off x="615462" y="5857329"/>
            <a:ext cx="408842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dirty="0" smtClean="0">
                <a:hlinkClick r:id="rId3"/>
              </a:rPr>
              <a:t>http://www.nap.edu/catalog/12987.html</a:t>
            </a:r>
            <a:r>
              <a:rPr lang="en-US" altLang="zh-TW" sz="1400" dirty="0" smtClean="0"/>
              <a:t> (2010)</a:t>
            </a:r>
            <a:endParaRPr lang="zh-TW" altLang="en-US" sz="1400" dirty="0"/>
          </a:p>
        </p:txBody>
      </p:sp>
      <p:pic>
        <p:nvPicPr>
          <p:cNvPr id="3" name="圖片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420888"/>
            <a:ext cx="385445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06A2C4-A0C7-43F4-BBD2-A7C1C3DBD000}" type="slidenum">
              <a:rPr lang="zh-TW" altLang="en-US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971550" y="476672"/>
            <a:ext cx="74168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黑潮電廠開發計畫</a:t>
            </a:r>
            <a:r>
              <a:rPr lang="en-US" altLang="zh-TW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TW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</a:t>
            </a:r>
          </a:p>
        </p:txBody>
      </p:sp>
      <p:sp>
        <p:nvSpPr>
          <p:cNvPr id="27652" name="文字方塊 4"/>
          <p:cNvSpPr txBox="1">
            <a:spLocks noChangeArrowheads="1"/>
          </p:cNvSpPr>
          <p:nvPr/>
        </p:nvSpPr>
        <p:spPr bwMode="auto">
          <a:xfrm>
            <a:off x="1042988" y="2852738"/>
            <a:ext cx="2592387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</a:rPr>
              <a:t>2013:</a:t>
            </a:r>
          </a:p>
          <a:p>
            <a:r>
              <a:rPr lang="en-US" altLang="zh-TW"/>
              <a:t>A comprehensive feasibility study finished</a:t>
            </a:r>
          </a:p>
          <a:p>
            <a:r>
              <a:rPr lang="en-US" altLang="zh-TW" sz="2000">
                <a:solidFill>
                  <a:srgbClr val="FF0000"/>
                </a:solidFill>
              </a:rPr>
              <a:t>2018:</a:t>
            </a:r>
          </a:p>
          <a:p>
            <a:r>
              <a:rPr lang="en-US" altLang="zh-TW"/>
              <a:t>A 30MW pilot plant is constructed</a:t>
            </a:r>
          </a:p>
          <a:p>
            <a:r>
              <a:rPr lang="en-US" altLang="zh-TW" sz="2000">
                <a:solidFill>
                  <a:srgbClr val="FF0000"/>
                </a:solidFill>
              </a:rPr>
              <a:t>2030:</a:t>
            </a:r>
          </a:p>
          <a:p>
            <a:r>
              <a:rPr lang="en-US" altLang="zh-TW"/>
              <a:t>10GW power plants are hooked on power grid </a:t>
            </a:r>
            <a:endParaRPr lang="zh-TW" altLang="en-US"/>
          </a:p>
        </p:txBody>
      </p:sp>
      <p:pic>
        <p:nvPicPr>
          <p:cNvPr id="27653" name="圖片 5" descr="slide0001_image00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300" y="1643063"/>
            <a:ext cx="394652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1691393" y="1218238"/>
            <a:ext cx="6336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i="1" dirty="0"/>
              <a:t>Renewable and Sustainable Energy Reviews,</a:t>
            </a:r>
            <a:r>
              <a:rPr lang="en-US" altLang="zh-TW" sz="1600" dirty="0"/>
              <a:t> </a:t>
            </a:r>
            <a:r>
              <a:rPr lang="en-US" altLang="zh-TW" sz="1600" b="1" dirty="0"/>
              <a:t>14</a:t>
            </a:r>
            <a:r>
              <a:rPr lang="en-US" altLang="zh-TW" sz="1600" dirty="0"/>
              <a:t>, 2655-2668, 2010.</a:t>
            </a:r>
            <a:endParaRPr lang="zh-TW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/>
          <p:cNvSpPr>
            <a:spLocks noGrp="1"/>
          </p:cNvSpPr>
          <p:nvPr>
            <p:ph type="title" idx="4294967295"/>
          </p:nvPr>
        </p:nvSpPr>
        <p:spPr>
          <a:xfrm>
            <a:off x="414338" y="28575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zh-TW" sz="2800" dirty="0" err="1" smtClean="0">
                <a:solidFill>
                  <a:srgbClr val="0349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Kuroshio</a:t>
            </a:r>
            <a:r>
              <a:rPr lang="en-US" altLang="zh-TW" sz="2800" dirty="0" smtClean="0">
                <a:solidFill>
                  <a:srgbClr val="0349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Power Plants</a:t>
            </a:r>
            <a:r>
              <a:rPr lang="en-US" altLang="zh-TW" dirty="0" smtClean="0">
                <a:solidFill>
                  <a:srgbClr val="0349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/>
            </a:r>
            <a:br>
              <a:rPr lang="en-US" altLang="zh-TW" dirty="0" smtClean="0">
                <a:solidFill>
                  <a:srgbClr val="0349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</a:br>
            <a:r>
              <a:rPr lang="en-US" altLang="zh-TW" sz="3600" dirty="0" smtClean="0">
                <a:solidFill>
                  <a:srgbClr val="0349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Turbine-Cluster</a:t>
            </a:r>
            <a:endParaRPr sz="3600" dirty="0" smtClean="0">
              <a:solidFill>
                <a:srgbClr val="03495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pic>
        <p:nvPicPr>
          <p:cNvPr id="29699" name="Picture 1" descr="C:\Users\falin\Desktop\海底平台_平面化201007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8038" y="1628775"/>
            <a:ext cx="5111750" cy="435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323850" y="1557338"/>
            <a:ext cx="295275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274D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THEMES: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Resources Survey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Turbines + Generators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Power Plant Engineering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Operation + Maintenance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Risk + Reliability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Environment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Cost Sensitivity</a:t>
            </a:r>
          </a:p>
          <a:p>
            <a:pPr>
              <a:defRPr/>
            </a:pPr>
            <a:r>
              <a:rPr lang="en-US" altLang="zh-TW" sz="2400" dirty="0">
                <a:solidFill>
                  <a:srgbClr val="274D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GOAL:</a:t>
            </a:r>
          </a:p>
          <a:p>
            <a:pPr>
              <a:defRPr/>
            </a:pPr>
            <a:r>
              <a:rPr lang="en-US" altLang="zh-TW" dirty="0"/>
              <a:t>To Build </a:t>
            </a:r>
          </a:p>
          <a:p>
            <a:pPr>
              <a:defRPr/>
            </a:pPr>
            <a:r>
              <a:rPr lang="en-US" altLang="zh-TW" dirty="0"/>
              <a:t>30MW pilot plant</a:t>
            </a:r>
          </a:p>
          <a:p>
            <a:pPr>
              <a:defRPr/>
            </a:pPr>
            <a:r>
              <a:rPr lang="en-US" altLang="zh-TW" dirty="0"/>
              <a:t>10GW  commercial </a:t>
            </a:r>
            <a:r>
              <a:rPr lang="en-US" altLang="zh-TW" dirty="0" smtClean="0"/>
              <a:t>Plants</a:t>
            </a:r>
            <a:endParaRPr lang="zh-TW" altLang="en-US" dirty="0"/>
          </a:p>
        </p:txBody>
      </p:sp>
      <p:pic>
        <p:nvPicPr>
          <p:cNvPr id="5" name="Kuroshio turbine三組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203848" y="1628800"/>
            <a:ext cx="5616624" cy="4355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8D47744-FEA4-4033-A075-80765D0561A1}" type="slidenum">
              <a:rPr lang="zh-TW" altLang="en-US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899592" y="476250"/>
            <a:ext cx="734536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TW" alt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甲烷水合物開發計畫</a:t>
            </a:r>
            <a:endParaRPr lang="en-US" altLang="zh-TW" sz="40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3" y="3213100"/>
            <a:ext cx="7913687" cy="271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矩形 4"/>
          <p:cNvSpPr>
            <a:spLocks noChangeArrowheads="1"/>
          </p:cNvSpPr>
          <p:nvPr/>
        </p:nvSpPr>
        <p:spPr bwMode="auto">
          <a:xfrm>
            <a:off x="1403350" y="1557338"/>
            <a:ext cx="66976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TW" altLang="en-US" sz="2400" b="1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涵有甲烷水合物的海床面積大約是</a:t>
            </a:r>
            <a:r>
              <a:rPr lang="en-US" altLang="zh-TW" sz="2400" b="1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 5,000</a:t>
            </a:r>
            <a:r>
              <a:rPr lang="zh-TW" altLang="en-US" sz="2400" b="1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en-US" altLang="zh-TW" sz="2400" b="1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km</a:t>
            </a:r>
            <a:r>
              <a:rPr lang="en-US" altLang="zh-TW" sz="2400" b="1" baseline="30000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2</a:t>
            </a:r>
            <a:endParaRPr lang="zh-TW" altLang="en-US" sz="2400" b="1" baseline="30000" dirty="0" smtClean="0">
              <a:solidFill>
                <a:srgbClr val="0076A3"/>
              </a:solidFill>
              <a:latin typeface="+mn-ea"/>
              <a:ea typeface="+mn-ea"/>
              <a:cs typeface="Arial" charset="0"/>
            </a:endParaRPr>
          </a:p>
          <a:p>
            <a:pPr>
              <a:buFont typeface="Wingdings" pitchFamily="2" charset="2"/>
              <a:buChar char="u"/>
            </a:pPr>
            <a:r>
              <a:rPr lang="zh-TW" altLang="en-US" sz="2400" b="1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等值之天燃氣蘊藏量大約是</a:t>
            </a:r>
            <a:r>
              <a:rPr lang="en-US" altLang="zh-TW" sz="2400" b="1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 4.5~22.5 ×10</a:t>
            </a:r>
            <a:r>
              <a:rPr lang="en-US" altLang="zh-TW" sz="2400" b="1" baseline="30000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11</a:t>
            </a:r>
            <a:r>
              <a:rPr lang="en-US" altLang="zh-TW" sz="2400" b="1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 m</a:t>
            </a:r>
            <a:r>
              <a:rPr lang="en-US" altLang="zh-TW" sz="2400" b="1" baseline="30000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3</a:t>
            </a:r>
          </a:p>
          <a:p>
            <a:pPr>
              <a:buFont typeface="Wingdings" pitchFamily="2" charset="2"/>
              <a:buChar char="u"/>
            </a:pPr>
            <a:r>
              <a:rPr lang="zh-TW" altLang="en-US" sz="2400" b="1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可供臺灣使用</a:t>
            </a:r>
            <a:r>
              <a:rPr lang="en-US" altLang="zh-TW" sz="2400" b="1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 50-230 </a:t>
            </a:r>
            <a:r>
              <a:rPr lang="zh-TW" altLang="en-US" sz="2400" b="1" dirty="0" smtClean="0">
                <a:solidFill>
                  <a:srgbClr val="0076A3"/>
                </a:solidFill>
                <a:latin typeface="+mn-ea"/>
                <a:ea typeface="+mn-ea"/>
                <a:cs typeface="Arial" charset="0"/>
              </a:rPr>
              <a:t>年</a:t>
            </a:r>
          </a:p>
        </p:txBody>
      </p:sp>
      <p:sp>
        <p:nvSpPr>
          <p:cNvPr id="30726" name="文字方塊 5"/>
          <p:cNvSpPr txBox="1">
            <a:spLocks noChangeArrowheads="1"/>
          </p:cNvSpPr>
          <p:nvPr/>
        </p:nvSpPr>
        <p:spPr bwMode="auto">
          <a:xfrm>
            <a:off x="5076825" y="6165850"/>
            <a:ext cx="34559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Courtesy of Prof. C. S. Liu (NTU)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4500" y="625475"/>
            <a:ext cx="8229600" cy="5715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zh-TW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處境</a:t>
            </a:r>
            <a:endParaRPr sz="4000" dirty="0" smtClean="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550" y="1771650"/>
            <a:ext cx="7056438" cy="4321175"/>
          </a:xfrm>
        </p:spPr>
        <p:txBody>
          <a:bodyPr/>
          <a:lstStyle/>
          <a:p>
            <a:pPr marL="457200" indent="-457200">
              <a:buFont typeface="Wingdings" pitchFamily="2" charset="2"/>
              <a:buChar char="Ø"/>
              <a:defRPr/>
            </a:pPr>
            <a:r>
              <a:rPr lang="zh-TW" altLang="en-US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我國自主能源只佔</a:t>
            </a:r>
            <a:r>
              <a:rPr lang="en-US" altLang="zh-TW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0.8%</a:t>
            </a:r>
            <a:r>
              <a:rPr lang="zh-TW" altLang="en-US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，</a:t>
            </a:r>
            <a:r>
              <a:rPr lang="en-US" altLang="zh-TW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2008</a:t>
            </a:r>
            <a:r>
              <a:rPr lang="zh-TW" altLang="en-US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年花</a:t>
            </a:r>
            <a:r>
              <a:rPr lang="en-US" altLang="zh-TW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1.8</a:t>
            </a:r>
            <a:r>
              <a:rPr lang="zh-TW" altLang="en-US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兆台幣購買油、煤、氣、核，</a:t>
            </a:r>
            <a:r>
              <a:rPr lang="zh-TW" altLang="en-US" sz="2400" b="1" u="sng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有機會改善嗎</a:t>
            </a:r>
            <a:r>
              <a:rPr lang="zh-TW" altLang="en-US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？</a:t>
            </a:r>
            <a:endParaRPr lang="en-US" altLang="zh-TW" sz="2400" b="1" dirty="0" smtClean="0">
              <a:solidFill>
                <a:srgbClr val="C00000"/>
              </a:solidFill>
              <a:latin typeface="新細明體" pitchFamily="18" charset="-120"/>
              <a:ea typeface="新細明體" pitchFamily="18" charset="-12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  <a:defRPr/>
            </a:pP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二十多年來，溫氣排放以每年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6%</a:t>
            </a: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速度增加，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2008</a:t>
            </a: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年佔全球總排放量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1%</a:t>
            </a: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，或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11.7</a:t>
            </a: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噸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/</a:t>
            </a: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人年，預計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2030</a:t>
            </a: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年時所要繳納碳稅將達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8000</a:t>
            </a: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億台幣，</a:t>
            </a:r>
            <a:r>
              <a:rPr lang="zh-TW" altLang="en-US" sz="2400" b="1" u="sng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可能減量嗎</a:t>
            </a: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？</a:t>
            </a:r>
            <a:endParaRPr lang="en-US" altLang="zh-TW" sz="2400" b="1" dirty="0" smtClean="0">
              <a:solidFill>
                <a:schemeClr val="accent1">
                  <a:lumMod val="75000"/>
                </a:schemeClr>
              </a:solidFill>
              <a:latin typeface="新細明體" pitchFamily="18" charset="-120"/>
              <a:ea typeface="新細明體" pitchFamily="18" charset="-12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  <a:defRPr/>
            </a:pPr>
            <a:r>
              <a:rPr lang="zh-TW" altLang="en-US" sz="2400" b="1" dirty="0" smtClean="0">
                <a:solidFill>
                  <a:srgbClr val="7030A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二十多年來，高碳電力供應結構少有變化，</a:t>
            </a:r>
            <a:r>
              <a:rPr lang="zh-TW" altLang="en-US" sz="2400" b="1" u="sng" dirty="0" smtClean="0">
                <a:solidFill>
                  <a:srgbClr val="7030A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可以改變嗎</a:t>
            </a:r>
            <a:r>
              <a:rPr lang="zh-TW" altLang="en-US" sz="2400" b="1" dirty="0" smtClean="0">
                <a:solidFill>
                  <a:srgbClr val="7030A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？</a:t>
            </a:r>
            <a:endParaRPr lang="en-US" altLang="zh-TW" sz="2400" b="1" dirty="0" smtClean="0">
              <a:solidFill>
                <a:srgbClr val="7030A0"/>
              </a:solidFill>
              <a:latin typeface="新細明體" pitchFamily="18" charset="-120"/>
              <a:ea typeface="新細明體" pitchFamily="18" charset="-12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  <a:defRPr/>
            </a:pPr>
            <a:r>
              <a:rPr lang="en-US" altLang="zh-TW" sz="2400" b="1" dirty="0" smtClean="0">
                <a:solidFill>
                  <a:schemeClr val="accent5">
                    <a:lumMod val="50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2015</a:t>
            </a:r>
            <a:r>
              <a:rPr lang="zh-TW" altLang="en-US" sz="2400" b="1" dirty="0" smtClean="0">
                <a:solidFill>
                  <a:schemeClr val="accent5">
                    <a:lumMod val="50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年，全球綠能產業將達</a:t>
            </a:r>
            <a:r>
              <a:rPr lang="en-US" altLang="zh-TW" sz="2400" b="1" dirty="0" smtClean="0">
                <a:solidFill>
                  <a:schemeClr val="accent5">
                    <a:lumMod val="50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30</a:t>
            </a:r>
            <a:r>
              <a:rPr lang="zh-TW" altLang="en-US" sz="2400" b="1" dirty="0" smtClean="0">
                <a:solidFill>
                  <a:schemeClr val="accent5">
                    <a:lumMod val="50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兆台幣，</a:t>
            </a:r>
            <a:r>
              <a:rPr lang="zh-TW" altLang="en-US" sz="2400" b="1" u="sng" dirty="0" smtClean="0">
                <a:solidFill>
                  <a:schemeClr val="accent5">
                    <a:lumMod val="50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我國商機在哪裡</a:t>
            </a:r>
            <a:r>
              <a:rPr lang="zh-TW" altLang="en-US" sz="2400" b="1" dirty="0" smtClean="0">
                <a:solidFill>
                  <a:schemeClr val="accent5">
                    <a:lumMod val="50000"/>
                  </a:schemeClr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？</a:t>
            </a:r>
            <a:endParaRPr lang="zh-TW" altLang="en-US" sz="2400" b="1" dirty="0">
              <a:solidFill>
                <a:schemeClr val="accent5">
                  <a:lumMod val="50000"/>
                </a:schemeClr>
              </a:solidFill>
              <a:latin typeface="新細明體" pitchFamily="18" charset="-12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1EA08-6112-4E2B-8CA4-D40716FA98FF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ig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068388"/>
            <a:ext cx="9144000" cy="5700712"/>
          </a:xfrm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484438" y="476250"/>
            <a:ext cx="4608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zh-TW" altLang="zh-TW" sz="2400" b="1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7380288" y="6092825"/>
            <a:ext cx="1608133" cy="36933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3300"/>
                </a:solidFill>
                <a:latin typeface="Times New Roman" pitchFamily="18" charset="0"/>
              </a:rPr>
              <a:t>(</a:t>
            </a:r>
            <a:r>
              <a:rPr lang="zh-TW" altLang="en-US" b="1" dirty="0" smtClean="0">
                <a:solidFill>
                  <a:srgbClr val="FF3300"/>
                </a:solidFill>
                <a:latin typeface="Times New Roman" pitchFamily="18" charset="0"/>
              </a:rPr>
              <a:t>劉家瑄</a:t>
            </a:r>
            <a:r>
              <a:rPr lang="en-US" altLang="zh-TW" b="1" dirty="0" smtClean="0">
                <a:solidFill>
                  <a:srgbClr val="FF3300"/>
                </a:solidFill>
                <a:latin typeface="Times New Roman" pitchFamily="18" charset="0"/>
              </a:rPr>
              <a:t>, </a:t>
            </a:r>
            <a:r>
              <a:rPr lang="en-US" altLang="zh-TW" b="1" dirty="0">
                <a:solidFill>
                  <a:srgbClr val="FF3300"/>
                </a:solidFill>
                <a:latin typeface="Times New Roman" pitchFamily="18" charset="0"/>
              </a:rPr>
              <a:t>2008)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900113" y="2568575"/>
            <a:ext cx="23764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solidFill>
                  <a:srgbClr val="FF0000"/>
                </a:solidFill>
                <a:ea typeface="標楷體" pitchFamily="65" charset="-120"/>
                <a:cs typeface="Arial" charset="0"/>
              </a:rPr>
              <a:t>Distribution of BSR</a:t>
            </a:r>
            <a:endParaRPr lang="zh-TW" altLang="en-US" b="1">
              <a:solidFill>
                <a:srgbClr val="FF0000"/>
              </a:solidFill>
              <a:ea typeface="標楷體" pitchFamily="65" charset="-12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4500" y="625475"/>
            <a:ext cx="8229600" cy="5715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zh-TW" alt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處境  </a:t>
            </a:r>
            <a:r>
              <a:rPr lang="zh-TW" alt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與  </a:t>
            </a:r>
            <a:r>
              <a:rPr lang="zh-TW" alt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對策</a:t>
            </a:r>
            <a:endParaRPr sz="4000" dirty="0" smtClean="0">
              <a:effectLst>
                <a:outerShdw blurRad="38100" dist="38100" dir="2700000" algn="tl">
                  <a:srgbClr val="C0C0C0"/>
                </a:outerShdw>
              </a:effectLst>
              <a:ea typeface="新細明體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1550" y="1700808"/>
            <a:ext cx="7056438" cy="4321175"/>
          </a:xfrm>
        </p:spPr>
        <p:txBody>
          <a:bodyPr/>
          <a:lstStyle/>
          <a:p>
            <a:pPr marL="457200" indent="-457200">
              <a:buFont typeface="Wingdings" pitchFamily="2" charset="2"/>
              <a:buChar char="Ø"/>
              <a:defRPr/>
            </a:pPr>
            <a:r>
              <a:rPr lang="zh-TW" altLang="en-US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二十多年來，溫氣排放以每年</a:t>
            </a:r>
            <a:r>
              <a:rPr lang="en-US" altLang="zh-TW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6%</a:t>
            </a:r>
            <a:r>
              <a:rPr lang="zh-TW" altLang="en-US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速度增加，</a:t>
            </a:r>
            <a:r>
              <a:rPr lang="en-US" altLang="zh-TW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2008</a:t>
            </a:r>
            <a:r>
              <a:rPr lang="zh-TW" altLang="en-US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年佔全球總排放量</a:t>
            </a:r>
            <a:r>
              <a:rPr lang="en-US" altLang="zh-TW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1%</a:t>
            </a:r>
            <a:r>
              <a:rPr lang="zh-TW" altLang="en-US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，或</a:t>
            </a:r>
            <a:r>
              <a:rPr lang="en-US" altLang="zh-TW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11.7</a:t>
            </a:r>
            <a:r>
              <a:rPr lang="zh-TW" altLang="en-US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噸</a:t>
            </a:r>
            <a:r>
              <a:rPr lang="en-US" altLang="zh-TW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/</a:t>
            </a:r>
            <a:r>
              <a:rPr lang="zh-TW" altLang="en-US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人年，預計</a:t>
            </a:r>
            <a:r>
              <a:rPr lang="en-US" altLang="zh-TW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2030</a:t>
            </a:r>
            <a:r>
              <a:rPr lang="zh-TW" altLang="en-US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年時所要繳納碳稅將達</a:t>
            </a:r>
            <a:r>
              <a:rPr lang="en-US" altLang="zh-TW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8000</a:t>
            </a:r>
            <a:r>
              <a:rPr lang="zh-TW" altLang="en-US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億台幣，</a:t>
            </a:r>
            <a:r>
              <a:rPr lang="zh-TW" altLang="en-US" sz="1600" b="1" u="sng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可能減量嗎</a:t>
            </a:r>
            <a:r>
              <a:rPr lang="zh-TW" altLang="en-US" sz="1600" b="1" dirty="0" smtClean="0">
                <a:solidFill>
                  <a:srgbClr val="0076A3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？</a:t>
            </a:r>
            <a:endParaRPr lang="en-US" altLang="zh-TW" sz="1600" b="1" dirty="0" smtClean="0">
              <a:solidFill>
                <a:srgbClr val="0076A3"/>
              </a:solidFill>
              <a:latin typeface="新細明體" pitchFamily="18" charset="-120"/>
              <a:ea typeface="新細明體" pitchFamily="18" charset="-120"/>
              <a:cs typeface="Times New Roman" pitchFamily="18" charset="0"/>
            </a:endParaRPr>
          </a:p>
          <a:p>
            <a:pPr marL="457200" indent="-457200">
              <a:buNone/>
              <a:defRPr/>
            </a:pPr>
            <a:r>
              <a:rPr lang="zh-TW" altLang="en-US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        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建構低碳電力、提升能源效率、交通全電化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  <a:defRPr/>
            </a:pPr>
            <a:r>
              <a:rPr lang="zh-TW" altLang="en-US" sz="1600" b="1" dirty="0" smtClean="0">
                <a:solidFill>
                  <a:srgbClr val="7030A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二十多年來，高碳能源供應結構少有變化，</a:t>
            </a:r>
            <a:r>
              <a:rPr lang="zh-TW" altLang="en-US" sz="1600" b="1" u="sng" dirty="0" smtClean="0">
                <a:solidFill>
                  <a:srgbClr val="7030A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可以改變嗎？</a:t>
            </a:r>
            <a:endParaRPr lang="en-US" altLang="zh-TW" sz="1600" b="1" dirty="0" smtClean="0">
              <a:solidFill>
                <a:srgbClr val="7030A0"/>
              </a:solidFill>
              <a:latin typeface="新細明體" pitchFamily="18" charset="-120"/>
              <a:ea typeface="新細明體" pitchFamily="18" charset="-120"/>
              <a:cs typeface="Times New Roman" pitchFamily="18" charset="0"/>
            </a:endParaRPr>
          </a:p>
          <a:p>
            <a:pPr marL="457200" indent="-457200">
              <a:buNone/>
              <a:defRPr/>
            </a:pPr>
            <a:r>
              <a:rPr lang="zh-TW" altLang="en-US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        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建構低碳電力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  <a:defRPr/>
            </a:pPr>
            <a:r>
              <a:rPr lang="en-US" altLang="zh-TW" sz="1600" b="1" dirty="0" smtClean="0">
                <a:solidFill>
                  <a:srgbClr val="0066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2015</a:t>
            </a:r>
            <a:r>
              <a:rPr lang="zh-TW" altLang="en-US" sz="1600" b="1" dirty="0" smtClean="0">
                <a:solidFill>
                  <a:srgbClr val="0066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年，全球綠能產業將達</a:t>
            </a:r>
            <a:r>
              <a:rPr lang="en-US" altLang="zh-TW" sz="1600" b="1" dirty="0" smtClean="0">
                <a:solidFill>
                  <a:srgbClr val="0066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30</a:t>
            </a:r>
            <a:r>
              <a:rPr lang="zh-TW" altLang="en-US" sz="1600" b="1" dirty="0" smtClean="0">
                <a:solidFill>
                  <a:srgbClr val="0066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兆台幣，</a:t>
            </a:r>
            <a:r>
              <a:rPr lang="zh-TW" altLang="en-US" sz="1600" b="1" u="sng" dirty="0" smtClean="0">
                <a:solidFill>
                  <a:srgbClr val="0066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我國商機在哪裡</a:t>
            </a:r>
            <a:r>
              <a:rPr lang="zh-TW" altLang="en-US" sz="1600" b="1" dirty="0" smtClean="0">
                <a:solidFill>
                  <a:srgbClr val="0066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？</a:t>
            </a:r>
            <a:endParaRPr lang="en-US" altLang="zh-TW" sz="1600" b="1" dirty="0" smtClean="0">
              <a:solidFill>
                <a:srgbClr val="006600"/>
              </a:solidFill>
              <a:latin typeface="新細明體" pitchFamily="18" charset="-120"/>
              <a:ea typeface="新細明體" pitchFamily="18" charset="-120"/>
              <a:cs typeface="Times New Roman" pitchFamily="18" charset="0"/>
            </a:endParaRPr>
          </a:p>
          <a:p>
            <a:pPr marL="457200" indent="-457200">
              <a:buNone/>
              <a:defRPr/>
            </a:pPr>
            <a:r>
              <a:rPr lang="zh-TW" altLang="en-US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        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建構節能產業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marL="457200" indent="-457200">
              <a:buFont typeface="Wingdings" pitchFamily="2" charset="2"/>
              <a:buChar char="Ø"/>
              <a:defRPr/>
            </a:pPr>
            <a:r>
              <a:rPr lang="zh-TW" altLang="en-US" sz="1600" b="1" dirty="0" smtClean="0">
                <a:solidFill>
                  <a:srgbClr val="FF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我國自主能源只佔</a:t>
            </a:r>
            <a:r>
              <a:rPr lang="en-US" altLang="zh-TW" sz="1600" b="1" dirty="0" smtClean="0">
                <a:solidFill>
                  <a:srgbClr val="FF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0.8%</a:t>
            </a:r>
            <a:r>
              <a:rPr lang="zh-TW" altLang="en-US" sz="1600" b="1" dirty="0" smtClean="0">
                <a:solidFill>
                  <a:srgbClr val="FF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，</a:t>
            </a:r>
            <a:r>
              <a:rPr lang="en-US" altLang="zh-TW" sz="1600" b="1" dirty="0" smtClean="0">
                <a:solidFill>
                  <a:srgbClr val="FF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2008</a:t>
            </a:r>
            <a:r>
              <a:rPr lang="zh-TW" altLang="en-US" sz="1600" b="1" dirty="0" smtClean="0">
                <a:solidFill>
                  <a:srgbClr val="FF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年花</a:t>
            </a:r>
            <a:r>
              <a:rPr lang="en-US" altLang="zh-TW" sz="1600" b="1" dirty="0" smtClean="0">
                <a:solidFill>
                  <a:srgbClr val="FF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1.8</a:t>
            </a:r>
            <a:r>
              <a:rPr lang="zh-TW" altLang="en-US" sz="1600" b="1" dirty="0" smtClean="0">
                <a:solidFill>
                  <a:srgbClr val="FF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兆台幣購買油、煤、氣、核，</a:t>
            </a:r>
            <a:r>
              <a:rPr lang="zh-TW" altLang="en-US" sz="1600" b="1" u="sng" dirty="0" smtClean="0">
                <a:solidFill>
                  <a:srgbClr val="FF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有機會改善嗎</a:t>
            </a:r>
            <a:r>
              <a:rPr lang="zh-TW" altLang="en-US" sz="1600" b="1" dirty="0" smtClean="0">
                <a:solidFill>
                  <a:srgbClr val="FF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？</a:t>
            </a:r>
            <a:endParaRPr lang="en-US" altLang="zh-TW" sz="1600" b="1" dirty="0" smtClean="0">
              <a:solidFill>
                <a:srgbClr val="FF0000"/>
              </a:solidFill>
              <a:latin typeface="新細明體" pitchFamily="18" charset="-120"/>
              <a:ea typeface="新細明體" pitchFamily="18" charset="-120"/>
              <a:cs typeface="Times New Roman" pitchFamily="18" charset="0"/>
            </a:endParaRPr>
          </a:p>
          <a:p>
            <a:pPr marL="457200" indent="-457200">
              <a:buNone/>
              <a:defRPr/>
            </a:pPr>
            <a:r>
              <a:rPr lang="zh-TW" altLang="en-US" sz="2400" b="1" dirty="0" smtClean="0">
                <a:solidFill>
                  <a:srgbClr val="C00000"/>
                </a:solidFill>
                <a:latin typeface="新細明體" pitchFamily="18" charset="-120"/>
                <a:ea typeface="新細明體" pitchFamily="18" charset="-120"/>
                <a:cs typeface="Times New Roman" pitchFamily="18" charset="0"/>
              </a:rPr>
              <a:t>         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開發再生能源、黑潮發電、甲烷水合物</a:t>
            </a:r>
            <a:endParaRPr lang="en-US" altLang="zh-TW" sz="2400" b="1" dirty="0" smtClean="0"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1EA08-6112-4E2B-8CA4-D40716FA98FF}" type="slidenum">
              <a:rPr lang="zh-TW" altLang="en-US" smtClean="0"/>
              <a:pPr>
                <a:defRPr/>
              </a:pPr>
              <a:t>21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2051050" y="2420938"/>
            <a:ext cx="2665413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35000"/>
              </a:lnSpc>
              <a:defRPr/>
            </a:pPr>
            <a:endParaRPr lang="en-US" altLang="zh-TW" sz="4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細明體" pitchFamily="49" charset="-120"/>
              <a:ea typeface="細明體" pitchFamily="49" charset="-120"/>
            </a:endParaRPr>
          </a:p>
          <a:p>
            <a:pPr>
              <a:lnSpc>
                <a:spcPct val="135000"/>
              </a:lnSpc>
              <a:defRPr/>
            </a:pPr>
            <a:r>
              <a:rPr lang="zh-TW" altLang="en-US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細明體" pitchFamily="49" charset="-120"/>
                <a:ea typeface="細明體" pitchFamily="49" charset="-120"/>
              </a:rPr>
              <a:t> </a:t>
            </a:r>
            <a:endParaRPr lang="en-US" altLang="zh-TW" sz="4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32138" y="2601913"/>
            <a:ext cx="3570287" cy="2209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5000"/>
              </a:lnSpc>
              <a:defRPr/>
            </a:pPr>
            <a:r>
              <a:rPr lang="zh-TW" altLang="en-US" sz="6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細明體" pitchFamily="49" charset="-120"/>
                <a:ea typeface="細明體" pitchFamily="49" charset="-120"/>
              </a:rPr>
              <a:t>敬請指正</a:t>
            </a:r>
            <a:endParaRPr lang="en-US" altLang="zh-TW" sz="6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細明體" pitchFamily="49" charset="-120"/>
              <a:ea typeface="細明體" pitchFamily="49" charset="-120"/>
            </a:endParaRPr>
          </a:p>
          <a:p>
            <a:pPr>
              <a:lnSpc>
                <a:spcPct val="135000"/>
              </a:lnSpc>
              <a:defRPr/>
            </a:pPr>
            <a:endParaRPr lang="en-US" altLang="zh-TW" sz="4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細明體" pitchFamily="49" charset="-120"/>
              <a:ea typeface="細明體" pitchFamily="49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643438" y="4724400"/>
            <a:ext cx="3744912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台灣大學  陳發林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9672" y="697264"/>
            <a:ext cx="3744416" cy="571496"/>
          </a:xfrm>
        </p:spPr>
        <p:txBody>
          <a:bodyPr/>
          <a:lstStyle/>
          <a:p>
            <a:r>
              <a:rPr lang="zh-TW" altLang="zh-TW" dirty="0" smtClean="0"/>
              <a:t>各種發電技術之排碳量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21570-ACCC-48D9-B844-BBB5DF31A761}" type="slidenum">
              <a:rPr lang="zh-TW" altLang="en-US" smtClean="0"/>
              <a:pPr>
                <a:defRPr/>
              </a:pPr>
              <a:t>23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691680" y="1340768"/>
          <a:ext cx="5616624" cy="4104452"/>
        </p:xfrm>
        <a:graphic>
          <a:graphicData uri="http://schemas.openxmlformats.org/drawingml/2006/table">
            <a:tbl>
              <a:tblPr/>
              <a:tblGrid>
                <a:gridCol w="2567729"/>
                <a:gridCol w="3048895"/>
              </a:tblGrid>
              <a:tr h="3240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latin typeface="Calibri"/>
                          <a:ea typeface="新細明體"/>
                          <a:cs typeface="Calibri"/>
                        </a:rPr>
                        <a:t>　</a:t>
                      </a:r>
                      <a:endParaRPr lang="zh-TW" sz="16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排碳量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(g CO</a:t>
                      </a:r>
                      <a:r>
                        <a:rPr lang="en-US" sz="1600" kern="0" baseline="-25000">
                          <a:latin typeface="Calibri"/>
                          <a:ea typeface="新細明體"/>
                          <a:cs typeface="Calibri"/>
                        </a:rPr>
                        <a:t>2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/kWh)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08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燃煤電廠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(IGCC)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800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 </a:t>
                      </a: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燃煤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+CCS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125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燃油電廠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650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燃氣電廠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400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燃氣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+CCS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250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生質能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芒草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80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生質能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木屑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25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太陽能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58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風力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離岸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5.3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風力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陸域</a:t>
                      </a: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4.6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海洋能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50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水力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Calibri"/>
                          <a:ea typeface="新細明體"/>
                          <a:cs typeface="Calibri"/>
                        </a:rPr>
                        <a:t>5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2916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endParaRPr lang="zh-TW" sz="16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latin typeface="Calibri"/>
                          <a:ea typeface="新細明體"/>
                          <a:cs typeface="Calibri"/>
                        </a:rPr>
                        <a:t>5</a:t>
                      </a:r>
                      <a:endParaRPr lang="zh-TW" sz="16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366158" y="5674022"/>
            <a:ext cx="766222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新細明體" pitchFamily="18" charset="-120"/>
                <a:cs typeface="Calibri" pitchFamily="34" charset="0"/>
                <a:hlinkClick r:id="rId2"/>
              </a:rPr>
              <a:t>http://www.energyliteracy.com/wp-content/uploads/2009/10/Spaghetti-20091.gif</a:t>
            </a:r>
            <a:endParaRPr kumimoji="1" lang="en-US" altLang="zh-TW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新細明體" pitchFamily="18" charset="-120"/>
              <a:cs typeface="Calibri" pitchFamily="34" charset="0"/>
            </a:endParaRPr>
          </a:p>
          <a:p>
            <a:pPr lvl="0"/>
            <a:r>
              <a:rPr lang="en-US" altLang="zh-TW" sz="1200" dirty="0" smtClean="0">
                <a:hlinkClick r:id="rId3"/>
              </a:rPr>
              <a:t>http://www.asme.org/NewsPublicPolicy/GovRelations/PositionStatements/Need_Additional_US_CoalFired.cfm</a:t>
            </a:r>
            <a:endParaRPr lang="en-US" altLang="zh-TW" sz="1200" dirty="0" smtClean="0"/>
          </a:p>
          <a:p>
            <a:pPr lvl="0"/>
            <a:r>
              <a:rPr lang="en-US" altLang="zh-TW" sz="1200" dirty="0" smtClean="0">
                <a:hlinkClick r:id="rId4"/>
              </a:rPr>
              <a:t>http://www.epa.gov/rdee/energy-and-you/affect/air-emissions.html</a:t>
            </a:r>
            <a:endParaRPr kumimoji="1" lang="en-US" altLang="zh-TW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新細明體" pitchFamily="18" charset="-120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640" y="548680"/>
            <a:ext cx="7342968" cy="571496"/>
          </a:xfrm>
        </p:spPr>
        <p:txBody>
          <a:bodyPr/>
          <a:lstStyle/>
          <a:p>
            <a:r>
              <a:rPr lang="zh-TW" altLang="zh-TW" dirty="0" smtClean="0"/>
              <a:t>各類</a:t>
            </a:r>
            <a:r>
              <a:rPr lang="zh-TW" altLang="en-US" dirty="0" smtClean="0"/>
              <a:t>電力之</a:t>
            </a:r>
            <a:r>
              <a:rPr lang="zh-TW" altLang="zh-TW" dirty="0" smtClean="0"/>
              <a:t>發電成本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21570-ACCC-48D9-B844-BBB5DF31A761}" type="slidenum">
              <a:rPr lang="zh-TW" altLang="en-US" smtClean="0"/>
              <a:pPr>
                <a:defRPr/>
              </a:pPr>
              <a:t>24</a:t>
            </a:fld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99593" y="1196752"/>
          <a:ext cx="7344815" cy="4320478"/>
        </p:xfrm>
        <a:graphic>
          <a:graphicData uri="http://schemas.openxmlformats.org/drawingml/2006/table">
            <a:tbl>
              <a:tblPr/>
              <a:tblGrid>
                <a:gridCol w="751419"/>
                <a:gridCol w="668883"/>
                <a:gridCol w="668883"/>
                <a:gridCol w="605262"/>
                <a:gridCol w="606121"/>
                <a:gridCol w="606121"/>
                <a:gridCol w="1201066"/>
                <a:gridCol w="852009"/>
                <a:gridCol w="655986"/>
                <a:gridCol w="729065"/>
              </a:tblGrid>
              <a:tr h="196385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 kern="100" dirty="0">
                        <a:latin typeface="Calibri"/>
                        <a:ea typeface="新細明體"/>
                        <a:cs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建廠成本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￡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/kW)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維運成本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￡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/kW/yr)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燃料成本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￡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/GJ)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可用率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(%)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參考文獻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9277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2010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2015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2020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2025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2030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96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燃煤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891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877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863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849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835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0.33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[39]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7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燃煤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+CCS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1210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1144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1077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1010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944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26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0.72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[39]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196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燃氣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400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389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378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368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357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6.63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0.56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[39]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7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燃氣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+CCS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690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652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614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576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538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[39]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196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燃油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500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500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500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500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500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0.07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[39]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2346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2346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2346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2346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2346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43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0.05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0.82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[39]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196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水力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1125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1125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1125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1125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1125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80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0.00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0.37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[39]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7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風力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陸域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867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805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734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722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702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31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0.00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0.3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[52][39]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927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風力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離岸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2288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1887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1487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1198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909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80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0.00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0.3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[52][39]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27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太陽能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(PV)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2478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1870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1263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1044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826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16.5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0.00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0.125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[52][39]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927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生質能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1899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1899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1899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1569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1239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103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0.56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[52][39]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27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垃圾燃燒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1111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1111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1111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1111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1111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103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0.00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0.52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[39]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216024" y="5661248"/>
            <a:ext cx="85324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000" dirty="0" smtClean="0"/>
              <a:t>[39] </a:t>
            </a:r>
            <a:r>
              <a:rPr lang="en-US" altLang="zh-TW" sz="1000" dirty="0" err="1" smtClean="0"/>
              <a:t>Kannan</a:t>
            </a:r>
            <a:r>
              <a:rPr lang="en-US" altLang="zh-TW" sz="1000" dirty="0" smtClean="0"/>
              <a:t>, R., Strachan, N., </a:t>
            </a:r>
            <a:r>
              <a:rPr lang="en-US" altLang="zh-TW" sz="1000" dirty="0" err="1" smtClean="0"/>
              <a:t>Pye</a:t>
            </a:r>
            <a:r>
              <a:rPr lang="en-US" altLang="zh-TW" sz="1000" dirty="0" smtClean="0"/>
              <a:t>, S., </a:t>
            </a:r>
            <a:r>
              <a:rPr lang="en-US" altLang="zh-TW" sz="1000" dirty="0" err="1" smtClean="0"/>
              <a:t>Anandarajah</a:t>
            </a:r>
            <a:r>
              <a:rPr lang="en-US" altLang="zh-TW" sz="1000" dirty="0" smtClean="0"/>
              <a:t>, G., </a:t>
            </a:r>
            <a:r>
              <a:rPr lang="en-US" altLang="zh-TW" sz="1000" dirty="0" err="1" smtClean="0"/>
              <a:t>Balta-Ozkan</a:t>
            </a:r>
            <a:r>
              <a:rPr lang="en-US" altLang="zh-TW" sz="1000" dirty="0" smtClean="0"/>
              <a:t>, N., 2007. UK MARKAL Model: Chapter 5, "Electricity and Heat Generation (and appendix), Available from www.ukerc.ac.uk</a:t>
            </a:r>
            <a:endParaRPr lang="zh-TW" altLang="zh-TW" sz="1000" dirty="0" smtClean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elveticaNeueLTStd-Roman"/>
                <a:cs typeface="Calibri" pitchFamily="34" charset="0"/>
              </a:rPr>
              <a:t>[52] </a:t>
            </a:r>
            <a:r>
              <a:rPr kumimoji="1" lang="en-US" altLang="zh-TW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elveticaNeueLTStd-Roman"/>
                <a:cs typeface="Calibri" pitchFamily="34" charset="0"/>
              </a:rPr>
              <a:t>Krewitt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HelveticaNeueLTStd-Roman"/>
                <a:cs typeface="Calibri" pitchFamily="34" charset="0"/>
              </a:rPr>
              <a:t>, W. et al., </a:t>
            </a: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Calibri" pitchFamily="34" charset="0"/>
              </a:rPr>
              <a:t>Role and Potential of Renewable Energy and Energy Efficiency for Global Energy Supply: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  <a:cs typeface="Calibri" pitchFamily="34" charset="0"/>
              </a:rPr>
              <a:t>Summary, Environmental Research of the German Federal Ministry of the Environment, Nature Conservation and Nuclear Safety, 2009.</a:t>
            </a:r>
            <a:endParaRPr kumimoji="1" lang="en-US" altLang="zh-TW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各類發電技術之外部成本</a:t>
            </a:r>
            <a:r>
              <a:rPr lang="en-US" altLang="zh-TW" b="1" dirty="0" smtClean="0">
                <a:solidFill>
                  <a:srgbClr val="0070C0"/>
                </a:solidFill>
              </a:rPr>
              <a:t>: </a:t>
            </a:r>
            <a:r>
              <a:rPr lang="zh-TW" altLang="en-US" b="1" dirty="0" smtClean="0">
                <a:solidFill>
                  <a:srgbClr val="0070C0"/>
                </a:solidFill>
              </a:rPr>
              <a:t>歐盟地區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259632" y="1556792"/>
          <a:ext cx="6605081" cy="1814919"/>
        </p:xfrm>
        <a:graphic>
          <a:graphicData uri="http://schemas.openxmlformats.org/drawingml/2006/table">
            <a:tbl>
              <a:tblPr/>
              <a:tblGrid>
                <a:gridCol w="1008112"/>
                <a:gridCol w="1008112"/>
                <a:gridCol w="1152128"/>
                <a:gridCol w="1080120"/>
                <a:gridCol w="1080120"/>
                <a:gridCol w="1276489"/>
              </a:tblGrid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褐煤</a:t>
                      </a:r>
                      <a:endParaRPr lang="zh-TW" sz="18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硬煤</a:t>
                      </a:r>
                      <a:endParaRPr lang="zh-TW" sz="1800" b="1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油</a:t>
                      </a:r>
                      <a:endParaRPr lang="zh-TW" sz="1800" b="1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油</a:t>
                      </a:r>
                      <a:r>
                        <a:rPr lang="en-US" sz="1800" b="1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+CC</a:t>
                      </a:r>
                      <a:endParaRPr lang="zh-TW" sz="18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天然氣</a:t>
                      </a:r>
                      <a:endParaRPr lang="zh-TW" sz="1800" b="1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天然氣</a:t>
                      </a:r>
                      <a:r>
                        <a:rPr lang="en-US" sz="1800" b="1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+CC</a:t>
                      </a:r>
                      <a:endParaRPr lang="zh-TW" sz="18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3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5.8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4.1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4.9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1.6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1.6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1</a:t>
                      </a:r>
                      <a:endParaRPr lang="zh-TW" sz="1600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7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新細明體"/>
                        </a:rPr>
                        <a:t>核能</a:t>
                      </a:r>
                      <a:endParaRPr lang="en-US" altLang="zh-TW" sz="1800" b="1" kern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新細明體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新細明體"/>
                        </a:rPr>
                        <a:t>(</a:t>
                      </a:r>
                      <a:r>
                        <a:rPr lang="en-US" sz="1800" b="1" kern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新細明體"/>
                        </a:rPr>
                        <a:t>LWR)</a:t>
                      </a:r>
                      <a:endParaRPr lang="zh-TW" sz="1800" b="1" kern="1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新細明體"/>
                        </a:rPr>
                        <a:t>核能</a:t>
                      </a:r>
                      <a:r>
                        <a:rPr lang="en-US" sz="1800" b="1" kern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新細明體"/>
                        </a:rPr>
                        <a:t>(PWR)</a:t>
                      </a:r>
                      <a:endParaRPr lang="zh-TW" sz="1800" b="1" kern="1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水力</a:t>
                      </a:r>
                      <a:endParaRPr lang="en-US" altLang="zh-TW" sz="1800" b="1" kern="0" dirty="0" smtClean="0">
                        <a:solidFill>
                          <a:srgbClr val="008E40"/>
                        </a:solidFill>
                        <a:latin typeface="+mn-lt"/>
                        <a:ea typeface="+mn-ea"/>
                        <a:cs typeface="新細明體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(</a:t>
                      </a:r>
                      <a:r>
                        <a:rPr lang="zh-TW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阿爾卑斯山</a:t>
                      </a:r>
                      <a:r>
                        <a:rPr lang="en-US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)</a:t>
                      </a:r>
                      <a:endParaRPr lang="zh-TW" sz="1400" b="1" kern="100" dirty="0">
                        <a:solidFill>
                          <a:srgbClr val="008E4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太陽</a:t>
                      </a:r>
                      <a:r>
                        <a:rPr lang="zh-TW" sz="18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光電</a:t>
                      </a:r>
                      <a:endParaRPr lang="en-US" altLang="zh-TW" sz="1800" b="1" kern="0" dirty="0" smtClean="0">
                        <a:solidFill>
                          <a:srgbClr val="008E40"/>
                        </a:solidFill>
                        <a:latin typeface="+mn-lt"/>
                        <a:ea typeface="+mn-ea"/>
                        <a:cs typeface="新細明體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(</a:t>
                      </a:r>
                      <a:r>
                        <a:rPr lang="zh-TW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南歐</a:t>
                      </a:r>
                      <a:r>
                        <a:rPr lang="en-US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)</a:t>
                      </a:r>
                      <a:endParaRPr lang="zh-TW" sz="1400" b="1" kern="100" dirty="0">
                        <a:solidFill>
                          <a:srgbClr val="008E4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陸域風力</a:t>
                      </a:r>
                      <a:r>
                        <a:rPr lang="en-US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(800kW)</a:t>
                      </a:r>
                      <a:endParaRPr lang="zh-TW" sz="1400" b="1" kern="100" dirty="0">
                        <a:solidFill>
                          <a:srgbClr val="008E4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離岸</a:t>
                      </a:r>
                      <a:r>
                        <a:rPr lang="zh-TW" sz="18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風力</a:t>
                      </a:r>
                      <a:endParaRPr lang="en-US" altLang="zh-TW" sz="1800" b="1" kern="0" dirty="0" smtClean="0">
                        <a:solidFill>
                          <a:srgbClr val="008E40"/>
                        </a:solidFill>
                        <a:latin typeface="+mn-lt"/>
                        <a:ea typeface="+mn-ea"/>
                        <a:cs typeface="新細明體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(</a:t>
                      </a:r>
                      <a:r>
                        <a:rPr lang="en-US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2MW)</a:t>
                      </a:r>
                      <a:endParaRPr lang="zh-TW" sz="1400" b="1" kern="100" dirty="0">
                        <a:solidFill>
                          <a:srgbClr val="008E4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7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0.25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0.25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0.1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0.3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0.15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0.18</a:t>
                      </a:r>
                      <a:endParaRPr lang="zh-TW" sz="1600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27584" y="3825622"/>
            <a:ext cx="66247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/>
              <a:t>                                      </a:t>
            </a:r>
            <a:r>
              <a:rPr lang="zh-TW" altLang="zh-TW" sz="2000" b="1" dirty="0" smtClean="0">
                <a:solidFill>
                  <a:srgbClr val="0070C0"/>
                </a:solidFill>
              </a:rPr>
              <a:t>歐盟</a:t>
            </a:r>
            <a:r>
              <a:rPr lang="zh-TW" altLang="zh-TW" sz="2000" b="1" dirty="0">
                <a:solidFill>
                  <a:srgbClr val="0070C0"/>
                </a:solidFill>
              </a:rPr>
              <a:t>的估算</a:t>
            </a:r>
            <a:r>
              <a:rPr lang="en-US" altLang="zh-TW" sz="2000" b="1" dirty="0">
                <a:solidFill>
                  <a:srgbClr val="0070C0"/>
                </a:solidFill>
              </a:rPr>
              <a:t>: </a:t>
            </a:r>
            <a:r>
              <a:rPr lang="zh-TW" altLang="zh-TW" sz="2000" b="1" dirty="0">
                <a:solidFill>
                  <a:srgbClr val="0070C0"/>
                </a:solidFill>
              </a:rPr>
              <a:t>涵蓋的因素</a:t>
            </a:r>
            <a:r>
              <a:rPr lang="zh-TW" altLang="zh-TW" sz="2000" b="1" dirty="0" smtClean="0">
                <a:solidFill>
                  <a:srgbClr val="0070C0"/>
                </a:solidFill>
              </a:rPr>
              <a:t>包括</a:t>
            </a:r>
            <a:endParaRPr lang="en-US" altLang="zh-TW" sz="2000" b="1" dirty="0" smtClean="0">
              <a:solidFill>
                <a:srgbClr val="0070C0"/>
              </a:solidFill>
            </a:endParaRPr>
          </a:p>
          <a:p>
            <a:pPr lvl="0"/>
            <a:endParaRPr lang="zh-TW" altLang="zh-TW" sz="1600" dirty="0"/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健康</a:t>
            </a:r>
            <a:r>
              <a:rPr lang="en-US" altLang="zh-TW" sz="1600" dirty="0"/>
              <a:t>(</a:t>
            </a:r>
            <a:r>
              <a:rPr lang="zh-TW" altLang="zh-TW" sz="1600" dirty="0"/>
              <a:t>壽命減少、致病</a:t>
            </a:r>
            <a:r>
              <a:rPr lang="en-US" altLang="zh-TW" sz="1600" dirty="0"/>
              <a:t>)</a:t>
            </a:r>
            <a:endParaRPr lang="zh-TW" altLang="zh-TW" sz="1600" dirty="0"/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海平面上升衝擊</a:t>
            </a:r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對農作物之影響</a:t>
            </a:r>
            <a:r>
              <a:rPr lang="en-US" altLang="zh-TW" sz="1600" dirty="0"/>
              <a:t>(</a:t>
            </a:r>
            <a:r>
              <a:rPr lang="zh-TW" altLang="zh-TW" sz="1600" dirty="0"/>
              <a:t>產量等</a:t>
            </a:r>
            <a:r>
              <a:rPr lang="en-US" altLang="zh-TW" sz="1600" dirty="0"/>
              <a:t>)</a:t>
            </a:r>
            <a:endParaRPr lang="zh-TW" altLang="zh-TW" sz="1600" dirty="0"/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對水資源的衝擊</a:t>
            </a:r>
            <a:r>
              <a:rPr lang="en-US" altLang="zh-TW" sz="1600" dirty="0"/>
              <a:t>(</a:t>
            </a:r>
            <a:r>
              <a:rPr lang="zh-TW" altLang="zh-TW" sz="1600" dirty="0"/>
              <a:t>水供應、水的品質</a:t>
            </a:r>
            <a:r>
              <a:rPr lang="en-US" altLang="zh-TW" sz="1600" dirty="0"/>
              <a:t>)</a:t>
            </a:r>
            <a:endParaRPr lang="zh-TW" altLang="zh-TW" sz="1600" dirty="0"/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對觀光的衝擊</a:t>
            </a:r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對生態系統的</a:t>
            </a:r>
            <a:r>
              <a:rPr lang="zh-TW" altLang="zh-TW" sz="1600" dirty="0" smtClean="0"/>
              <a:t>衝擊</a:t>
            </a:r>
            <a:endParaRPr lang="zh-TW" altLang="zh-TW" sz="1600" dirty="0"/>
          </a:p>
        </p:txBody>
      </p:sp>
      <p:sp>
        <p:nvSpPr>
          <p:cNvPr id="6" name="矩形 5"/>
          <p:cNvSpPr/>
          <p:nvPr/>
        </p:nvSpPr>
        <p:spPr>
          <a:xfrm>
            <a:off x="4572000" y="4379620"/>
            <a:ext cx="41582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zh-TW" altLang="zh-TW" sz="1600" dirty="0" smtClean="0"/>
              <a:t>乾旱的衝擊</a:t>
            </a:r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 smtClean="0"/>
              <a:t>水災的衝擊</a:t>
            </a:r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 smtClean="0"/>
              <a:t>暴風雪與極端氣候的衝擊</a:t>
            </a:r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 smtClean="0"/>
              <a:t>社會的衝擊</a:t>
            </a:r>
            <a:r>
              <a:rPr lang="en-US" altLang="zh-TW" sz="1600" dirty="0" smtClean="0"/>
              <a:t>(</a:t>
            </a:r>
            <a:r>
              <a:rPr lang="zh-TW" altLang="zh-TW" sz="1600" dirty="0" smtClean="0"/>
              <a:t>多重壓力所致的移居等</a:t>
            </a:r>
            <a:r>
              <a:rPr lang="en-US" altLang="zh-TW" sz="1600" dirty="0" smtClean="0"/>
              <a:t>)</a:t>
            </a:r>
            <a:endParaRPr lang="zh-TW" altLang="zh-TW" sz="1600" dirty="0" smtClean="0"/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 smtClean="0"/>
              <a:t>主要事件衝擊</a:t>
            </a:r>
            <a:r>
              <a:rPr lang="en-US" altLang="zh-TW" sz="1600" dirty="0" smtClean="0"/>
              <a:t>(</a:t>
            </a:r>
            <a:r>
              <a:rPr lang="zh-TW" altLang="zh-TW" sz="1600" dirty="0" smtClean="0"/>
              <a:t>熱鹽環流</a:t>
            </a:r>
            <a:r>
              <a:rPr lang="en-US" altLang="zh-TW" sz="1600" dirty="0" smtClean="0"/>
              <a:t>(</a:t>
            </a:r>
            <a:r>
              <a:rPr lang="zh-TW" altLang="zh-TW" sz="1600" dirty="0" smtClean="0"/>
              <a:t>海洋密度差所引起</a:t>
            </a:r>
            <a:r>
              <a:rPr lang="en-US" altLang="zh-TW" sz="1600" dirty="0" smtClean="0"/>
              <a:t>)</a:t>
            </a:r>
            <a:r>
              <a:rPr lang="zh-TW" altLang="zh-TW" sz="1600" dirty="0" smtClean="0"/>
              <a:t>、冰蓋</a:t>
            </a:r>
            <a:r>
              <a:rPr lang="en-US" altLang="zh-TW" sz="1600" dirty="0" smtClean="0"/>
              <a:t>(ice sheet)</a:t>
            </a:r>
            <a:r>
              <a:rPr lang="zh-TW" altLang="zh-TW" sz="1600" dirty="0" smtClean="0"/>
              <a:t>溶化等</a:t>
            </a:r>
            <a:r>
              <a:rPr lang="en-US" altLang="zh-TW" sz="1600" dirty="0" smtClean="0"/>
              <a:t>)</a:t>
            </a:r>
            <a:endParaRPr lang="zh-TW" altLang="zh-TW" sz="1600" dirty="0"/>
          </a:p>
        </p:txBody>
      </p:sp>
      <p:sp>
        <p:nvSpPr>
          <p:cNvPr id="8" name="矩形 7"/>
          <p:cNvSpPr/>
          <p:nvPr/>
        </p:nvSpPr>
        <p:spPr>
          <a:xfrm>
            <a:off x="6907819" y="1196752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b="1" kern="0" dirty="0">
                <a:solidFill>
                  <a:srgbClr val="0070C0"/>
                </a:solidFill>
                <a:cs typeface="Times New Roman"/>
              </a:rPr>
              <a:t>歐分</a:t>
            </a:r>
            <a:r>
              <a:rPr lang="en-US" altLang="zh-TW" b="1" kern="0" dirty="0">
                <a:solidFill>
                  <a:srgbClr val="0070C0"/>
                </a:solidFill>
                <a:cs typeface="Times New Roman"/>
              </a:rPr>
              <a:t>/</a:t>
            </a:r>
            <a:r>
              <a:rPr lang="zh-TW" altLang="en-US" b="1" kern="0" dirty="0">
                <a:solidFill>
                  <a:srgbClr val="0070C0"/>
                </a:solidFill>
                <a:cs typeface="Times New Roman"/>
              </a:rPr>
              <a:t>度</a:t>
            </a:r>
            <a:endParaRPr lang="zh-TW" altLang="zh-TW" b="1" kern="100" dirty="0">
              <a:solidFill>
                <a:srgbClr val="0070C0"/>
              </a:solidFill>
              <a:latin typeface="+mn-lt"/>
              <a:ea typeface="+mn-ea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0B59B7-BE93-4FEF-8CC8-3DE7D5F8FBE5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441325"/>
            <a:ext cx="8353425" cy="601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文字方塊 3"/>
          <p:cNvSpPr txBox="1">
            <a:spLocks noChangeArrowheads="1"/>
          </p:cNvSpPr>
          <p:nvPr/>
        </p:nvSpPr>
        <p:spPr bwMode="auto">
          <a:xfrm>
            <a:off x="4643438" y="1412875"/>
            <a:ext cx="4105275" cy="258445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zh-TW"/>
              <a:t>For 10,000 Km2 saline aquifer, the storage capacity of CO2 is about 5 billion tons.</a:t>
            </a:r>
          </a:p>
          <a:p>
            <a:pPr>
              <a:buFont typeface="Wingdings" pitchFamily="2" charset="2"/>
              <a:buChar char="u"/>
            </a:pPr>
            <a:r>
              <a:rPr lang="en-US" altLang="zh-TW"/>
              <a:t>For Taiwan, the surrounding saline aquifer under seabed can offer a storage capacity 9~68 billion tons. </a:t>
            </a:r>
          </a:p>
          <a:p>
            <a:pPr>
              <a:buFont typeface="Wingdings" pitchFamily="2" charset="2"/>
              <a:buChar char="u"/>
            </a:pPr>
            <a:r>
              <a:rPr lang="en-US" altLang="zh-TW"/>
              <a:t>A preliminary assessment of storage is about 34 billion tons, which is good for next 100 years for Taiwan.</a:t>
            </a:r>
            <a:endParaRPr lang="zh-TW" altLang="en-US"/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005263"/>
            <a:ext cx="4456113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750" y="841375"/>
            <a:ext cx="7486650" cy="5715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1KW</a:t>
            </a:r>
            <a:r>
              <a:rPr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多晶</a:t>
            </a:r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PV</a:t>
            </a:r>
            <a:r>
              <a:rPr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製程之耗能結構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AAD69-F649-4373-84E6-699A38FF8601}" type="slidenum">
              <a:rPr lang="zh-TW" altLang="en-US" smtClean="0"/>
              <a:pPr>
                <a:defRPr/>
              </a:pPr>
              <a:t>27</a:t>
            </a:fld>
            <a:endParaRPr lang="zh-TW" altLang="en-US" dirty="0"/>
          </a:p>
        </p:txBody>
      </p:sp>
      <p:sp>
        <p:nvSpPr>
          <p:cNvPr id="102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1026" name="Object 1"/>
          <p:cNvGraphicFramePr>
            <a:graphicFrameLocks noChangeAspect="1"/>
          </p:cNvGraphicFramePr>
          <p:nvPr/>
        </p:nvGraphicFramePr>
        <p:xfrm>
          <a:off x="463550" y="1295400"/>
          <a:ext cx="8501063" cy="4941888"/>
        </p:xfrm>
        <a:graphic>
          <a:graphicData uri="http://schemas.openxmlformats.org/presentationml/2006/ole">
            <p:oleObj spid="_x0000_s66562" r:id="rId3" imgW="4617720" imgH="1980000" progId="">
              <p:embed/>
            </p:oleObj>
          </a:graphicData>
        </a:graphic>
      </p:graphicFrame>
      <p:sp>
        <p:nvSpPr>
          <p:cNvPr id="1030" name="Rectangle 3"/>
          <p:cNvSpPr>
            <a:spLocks noChangeArrowheads="1"/>
          </p:cNvSpPr>
          <p:nvPr/>
        </p:nvSpPr>
        <p:spPr bwMode="auto">
          <a:xfrm>
            <a:off x="2700338" y="5445125"/>
            <a:ext cx="53276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en-US" altLang="zh-TW" sz="1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[1] </a:t>
            </a:r>
            <a:r>
              <a:rPr lang="en-US" altLang="zh-TW" sz="1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  <a:hlinkClick r:id="rId4"/>
              </a:rPr>
              <a:t>http://www.sbse.org/awards/docs/2004/Murray221A.pdf</a:t>
            </a:r>
            <a:endParaRPr lang="en-US" altLang="zh-TW" sz="600" dirty="0"/>
          </a:p>
          <a:p>
            <a:pPr eaLnBrk="0" hangingPunct="0"/>
            <a:r>
              <a:rPr lang="en-US" altLang="zh-TW" sz="1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[2] </a:t>
            </a:r>
            <a:r>
              <a:rPr lang="en-US" altLang="zh-TW" sz="1200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E.A.Alsema</a:t>
            </a:r>
            <a:r>
              <a:rPr lang="en-US" altLang="zh-TW" sz="1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Energy Requirements and CO2 Mitigation Potential of PV Systems, Utrecht University, The </a:t>
            </a:r>
            <a:r>
              <a:rPr lang="en-US" altLang="zh-TW" sz="1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Netherlands, BNL/NREL workshop, 1998</a:t>
            </a:r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1KW</a:t>
            </a:r>
            <a:r>
              <a:rPr lang="zh-TW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薄膜</a:t>
            </a:r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PV</a:t>
            </a:r>
            <a:r>
              <a:rPr lang="zh-TW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製程之耗能結構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21570-ACCC-48D9-B844-BBB5DF31A761}" type="slidenum">
              <a:rPr lang="zh-TW" altLang="en-US" smtClean="0"/>
              <a:pPr>
                <a:defRPr/>
              </a:pPr>
              <a:t>28</a:t>
            </a:fld>
            <a:endParaRPr lang="zh-TW" altLang="en-US" dirty="0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755576" y="1207633"/>
          <a:ext cx="7616222" cy="5029679"/>
        </p:xfrm>
        <a:graphic>
          <a:graphicData uri="http://schemas.openxmlformats.org/presentationml/2006/ole">
            <p:oleObj spid="_x0000_s68611" r:id="rId3" imgW="5472720" imgH="3513960" progId="">
              <p:embed/>
            </p:oleObj>
          </a:graphicData>
        </a:graphic>
      </p:graphicFrame>
      <p:sp>
        <p:nvSpPr>
          <p:cNvPr id="9" name="矩形 8"/>
          <p:cNvSpPr/>
          <p:nvPr/>
        </p:nvSpPr>
        <p:spPr>
          <a:xfrm>
            <a:off x="3347864" y="5580529"/>
            <a:ext cx="43204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 smtClean="0"/>
              <a:t>E. A. </a:t>
            </a:r>
            <a:r>
              <a:rPr lang="en-US" altLang="zh-TW" sz="1000" dirty="0" err="1" smtClean="0"/>
              <a:t>Alsema</a:t>
            </a:r>
            <a:r>
              <a:rPr lang="en-US" altLang="zh-TW" sz="1000" dirty="0" smtClean="0"/>
              <a:t>, Energy requirements and CO2 mitigation potential of PV systems, Dept. of science, technology and society, Utrecht University, The Netherlands</a:t>
            </a:r>
            <a:r>
              <a:rPr lang="en-US" altLang="zh-TW" sz="1200" dirty="0" smtClean="0"/>
              <a:t>,</a:t>
            </a:r>
            <a:r>
              <a:rPr lang="en-US" altLang="zh-TW" sz="1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BNL/NREL workshop, 1998</a:t>
            </a:r>
            <a:endParaRPr lang="zh-TW" altLang="zh-TW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4213" y="764704"/>
            <a:ext cx="7989887" cy="5715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                     政府的對策</a:t>
            </a:r>
            <a:r>
              <a:rPr lang="en-US" altLang="zh-TW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/>
            </a:r>
            <a:br>
              <a:rPr lang="en-US" altLang="zh-TW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</a:b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</a:br>
            <a:r>
              <a:rPr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政府在</a:t>
            </a:r>
            <a:r>
              <a:rPr lang="en-US" altLang="zh-TW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2008</a:t>
            </a:r>
            <a:r>
              <a:rPr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年提出永續能源政策綱領，可歸類為四條：</a:t>
            </a:r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1187450" y="2778918"/>
            <a:ext cx="7200900" cy="2954338"/>
          </a:xfrm>
        </p:spPr>
        <p:txBody>
          <a:bodyPr/>
          <a:lstStyle/>
          <a:p>
            <a:pPr marL="457200" indent="-457200" algn="just">
              <a:buSzPct val="60000"/>
              <a:buNone/>
              <a:defRPr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一、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2016-2020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年將降至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2005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年的水平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  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(11</a:t>
            </a:r>
            <a:r>
              <a:rPr lang="zh-TW" altLang="en-US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噸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lang="zh-TW" altLang="en-US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人年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，</a:t>
            </a:r>
            <a:endParaRPr lang="en-US" altLang="zh-TW" b="1" dirty="0" smtClean="0">
              <a:solidFill>
                <a:srgbClr val="FF0000"/>
              </a:solidFill>
              <a:latin typeface="Times New Roman" pitchFamily="18" charset="0"/>
              <a:ea typeface="細明體" pitchFamily="49" charset="-120"/>
              <a:cs typeface="Times New Roman" pitchFamily="18" charset="0"/>
            </a:endParaRPr>
          </a:p>
          <a:p>
            <a:pPr marL="457200" indent="-457200" algn="just">
              <a:buSzPct val="60000"/>
              <a:buNone/>
              <a:defRPr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        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2025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年降至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2000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年的水準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  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(9.7</a:t>
            </a:r>
            <a:r>
              <a:rPr lang="zh-TW" altLang="en-US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噸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lang="zh-TW" altLang="en-US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人年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en-US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zh-TW" altLang="en-US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，</a:t>
            </a:r>
            <a:endParaRPr lang="en-US" altLang="zh-TW" b="1" dirty="0" smtClean="0">
              <a:solidFill>
                <a:srgbClr val="FF0000"/>
              </a:solidFill>
              <a:latin typeface="Times New Roman" pitchFamily="18" charset="0"/>
              <a:ea typeface="細明體" pitchFamily="49" charset="-120"/>
              <a:cs typeface="Times New Roman" pitchFamily="18" charset="0"/>
            </a:endParaRPr>
          </a:p>
          <a:p>
            <a:pPr marL="457200" indent="-457200" algn="just">
              <a:buSzPct val="60000"/>
              <a:buNone/>
              <a:defRPr/>
            </a:pPr>
            <a:r>
              <a:rPr lang="zh-TW" altLang="en-US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        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2050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年則降至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2000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年的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50%  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(4.8</a:t>
            </a:r>
            <a:r>
              <a:rPr lang="zh-TW" altLang="en-US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噸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lang="zh-TW" altLang="en-US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人年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  <a:r>
              <a:rPr lang="zh-TW" altLang="zh-TW" b="1" dirty="0" smtClean="0">
                <a:solidFill>
                  <a:srgbClr val="FF00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。</a:t>
            </a:r>
            <a:endParaRPr lang="en-US" altLang="zh-TW" b="1" dirty="0" smtClean="0">
              <a:solidFill>
                <a:srgbClr val="FF0000"/>
              </a:solidFill>
              <a:latin typeface="Times New Roman" pitchFamily="18" charset="0"/>
              <a:ea typeface="細明體" pitchFamily="49" charset="-120"/>
              <a:cs typeface="Times New Roman" pitchFamily="18" charset="0"/>
            </a:endParaRPr>
          </a:p>
          <a:p>
            <a:pPr marL="457200" indent="-457200" algn="just">
              <a:buSzPct val="60000"/>
              <a:buFont typeface="Wingdings 2" pitchFamily="18" charset="2"/>
              <a:buNone/>
              <a:defRPr/>
            </a:pPr>
            <a:r>
              <a:rPr lang="zh-TW" altLang="en-US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二、</a:t>
            </a:r>
            <a:r>
              <a:rPr lang="en-US" altLang="zh-TW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2025</a:t>
            </a:r>
            <a:r>
              <a:rPr lang="zh-TW" altLang="zh-TW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年低碳</a:t>
            </a:r>
            <a:r>
              <a:rPr lang="zh-TW" altLang="en-US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電量</a:t>
            </a:r>
            <a:r>
              <a:rPr lang="zh-TW" altLang="zh-TW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占比達到</a:t>
            </a:r>
            <a:r>
              <a:rPr lang="en-US" altLang="zh-TW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55%  </a:t>
            </a:r>
            <a:r>
              <a:rPr lang="en-US" altLang="zh-TW" sz="1800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(23</a:t>
            </a:r>
            <a:r>
              <a:rPr lang="zh-TW" altLang="en-US" sz="1800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度</a:t>
            </a:r>
            <a:r>
              <a:rPr lang="en-US" altLang="zh-TW" sz="1800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/</a:t>
            </a:r>
            <a:r>
              <a:rPr lang="zh-TW" altLang="en-US" sz="1800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人天</a:t>
            </a:r>
            <a:r>
              <a:rPr lang="en-US" altLang="zh-TW" sz="1800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)</a:t>
            </a:r>
            <a:r>
              <a:rPr lang="zh-TW" altLang="zh-TW" b="1" dirty="0" smtClean="0">
                <a:solidFill>
                  <a:srgbClr val="0076A3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。</a:t>
            </a:r>
            <a:endParaRPr lang="en-US" altLang="zh-TW" b="1" dirty="0" smtClean="0">
              <a:solidFill>
                <a:srgbClr val="0076A3"/>
              </a:solidFill>
              <a:latin typeface="Times New Roman" pitchFamily="18" charset="0"/>
              <a:ea typeface="細明體" pitchFamily="49" charset="-120"/>
              <a:cs typeface="Times New Roman" pitchFamily="18" charset="0"/>
            </a:endParaRPr>
          </a:p>
          <a:p>
            <a:pPr marL="457200" indent="-457200" algn="just">
              <a:buSzPct val="60000"/>
              <a:buFont typeface="Wingdings 2" pitchFamily="18" charset="2"/>
              <a:buNone/>
              <a:defRPr/>
            </a:pPr>
            <a:r>
              <a:rPr lang="zh-TW" altLang="en-US" b="1" dirty="0" smtClean="0">
                <a:solidFill>
                  <a:srgbClr val="0066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三、</a:t>
            </a:r>
            <a:r>
              <a:rPr lang="en-US" altLang="zh-TW" b="1" dirty="0" smtClean="0">
                <a:solidFill>
                  <a:srgbClr val="0066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2015</a:t>
            </a:r>
            <a:r>
              <a:rPr lang="zh-TW" altLang="zh-TW" b="1" dirty="0" smtClean="0">
                <a:solidFill>
                  <a:srgbClr val="0066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年綠能產業達到</a:t>
            </a:r>
            <a:r>
              <a:rPr lang="en-US" altLang="zh-TW" b="1" dirty="0" smtClean="0">
                <a:solidFill>
                  <a:srgbClr val="0066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1</a:t>
            </a:r>
            <a:r>
              <a:rPr lang="zh-TW" altLang="zh-TW" b="1" dirty="0" smtClean="0">
                <a:solidFill>
                  <a:srgbClr val="0066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兆</a:t>
            </a:r>
            <a:r>
              <a:rPr lang="en-US" altLang="zh-TW" b="1" dirty="0" smtClean="0">
                <a:solidFill>
                  <a:srgbClr val="0066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1,580</a:t>
            </a:r>
            <a:r>
              <a:rPr lang="zh-TW" altLang="zh-TW" b="1" dirty="0" smtClean="0">
                <a:solidFill>
                  <a:srgbClr val="0066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億元的產值</a:t>
            </a:r>
            <a:r>
              <a:rPr lang="zh-TW" altLang="en-US" b="1" dirty="0" smtClean="0">
                <a:solidFill>
                  <a:srgbClr val="006600"/>
                </a:solidFill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。</a:t>
            </a:r>
            <a:endParaRPr lang="en-US" altLang="zh-TW" b="1" dirty="0" smtClean="0">
              <a:solidFill>
                <a:srgbClr val="006600"/>
              </a:solidFill>
              <a:latin typeface="Times New Roman" pitchFamily="18" charset="0"/>
              <a:ea typeface="細明體" pitchFamily="49" charset="-120"/>
              <a:cs typeface="Times New Roman" pitchFamily="18" charset="0"/>
            </a:endParaRPr>
          </a:p>
          <a:p>
            <a:pPr marL="457200" indent="-457200" algn="just">
              <a:buSzPct val="60000"/>
              <a:buFont typeface="Wingdings 2" pitchFamily="18" charset="2"/>
              <a:buNone/>
              <a:defRPr/>
            </a:pPr>
            <a:r>
              <a:rPr lang="zh-TW" altLang="en-US" b="1" dirty="0" smtClean="0"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四、</a:t>
            </a:r>
            <a:r>
              <a:rPr lang="en-US" altLang="zh-TW" b="1" dirty="0" smtClean="0"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2009-2016</a:t>
            </a:r>
            <a:r>
              <a:rPr lang="zh-TW" altLang="zh-TW" b="1" dirty="0" smtClean="0"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年，每年提升能源效率</a:t>
            </a:r>
            <a:r>
              <a:rPr lang="en-US" altLang="zh-TW" b="1" dirty="0" smtClean="0"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2%</a:t>
            </a:r>
            <a:r>
              <a:rPr lang="zh-TW" altLang="en-US" b="1" dirty="0" smtClean="0">
                <a:latin typeface="Times New Roman" pitchFamily="18" charset="0"/>
                <a:ea typeface="細明體" pitchFamily="49" charset="-120"/>
                <a:cs typeface="Times New Roman" pitchFamily="18" charset="0"/>
              </a:rPr>
              <a:t>。</a:t>
            </a:r>
            <a:endParaRPr lang="en-US" altLang="zh-TW" b="1" dirty="0" smtClean="0">
              <a:latin typeface="Times New Roman" pitchFamily="18" charset="0"/>
              <a:ea typeface="細明體" pitchFamily="49" charset="-120"/>
              <a:cs typeface="Times New Roman" pitchFamily="18" charset="0"/>
            </a:endParaRPr>
          </a:p>
          <a:p>
            <a:pPr marL="82550" indent="-82550">
              <a:defRPr/>
            </a:pPr>
            <a:endParaRPr lang="zh-TW" altLang="en-US" dirty="0" smtClean="0"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52928-1C18-4119-B42E-48B293832F7A}" type="slidenum">
              <a:rPr lang="zh-TW" altLang="en-US" smtClean="0"/>
              <a:pPr>
                <a:defRPr/>
              </a:pPr>
              <a:t>3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913" y="1557338"/>
            <a:ext cx="7342187" cy="338455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sz="44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我們的</a:t>
            </a:r>
            <a:r>
              <a:rPr lang="zh-TW" altLang="en-US" sz="4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對策</a:t>
            </a:r>
            <a:r>
              <a:rPr sz="4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：</a:t>
            </a:r>
            <a:r>
              <a:rPr 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NSTPE</a:t>
            </a:r>
            <a:r>
              <a:rPr lang="zh-TW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的思想主軸</a:t>
            </a:r>
            <a:r>
              <a:rPr lang="en-US" altLang="zh-TW" sz="4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/>
            </a:r>
            <a:br>
              <a:rPr lang="en-US" altLang="zh-TW" sz="4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</a:br>
            <a:r>
              <a:rPr sz="4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        </a:t>
            </a:r>
            <a:r>
              <a:rPr lang="en-US" altLang="zh-TW" sz="4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/>
            </a:r>
            <a:br>
              <a:rPr lang="en-US" altLang="zh-TW" sz="4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</a:br>
            <a:r>
              <a:rPr sz="4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        </a:t>
            </a:r>
            <a:r>
              <a:rPr altLang="zh-TW" sz="4000" b="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以減碳為主軸</a:t>
            </a:r>
            <a:r>
              <a:rPr altLang="zh-TW" sz="4000" b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，</a:t>
            </a:r>
            <a:r>
              <a:rPr lang="en-US" altLang="zh-TW" sz="4000" b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/>
            </a:r>
            <a:br>
              <a:rPr lang="en-US" altLang="zh-TW" sz="4000" b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</a:br>
            <a:r>
              <a:rPr sz="4000" b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            </a:t>
            </a:r>
            <a:r>
              <a:rPr lang="zh-TW" altLang="en-US" sz="4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pitchFamily="18" charset="-120"/>
              </a:rPr>
              <a:t>提出具體對策，</a:t>
            </a:r>
            <a:r>
              <a:rPr lang="en-US" altLang="zh-TW" sz="4000" b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/>
            </a:r>
            <a:br>
              <a:rPr lang="en-US" altLang="zh-TW" sz="4000" b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</a:br>
            <a:r>
              <a:rPr sz="4000" b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               </a:t>
            </a:r>
            <a:r>
              <a:rPr altLang="zh-TW" sz="4000" b="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解決能源</a:t>
            </a:r>
            <a:r>
              <a:rPr sz="4000" b="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問</a:t>
            </a:r>
            <a:r>
              <a:rPr altLang="zh-TW" sz="4000" b="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題</a:t>
            </a:r>
            <a:r>
              <a:rPr sz="4000" b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新細明體" pitchFamily="18" charset="-120"/>
              </a:rPr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812466-E5CB-43AE-B669-C6080BBA49A1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54A0BD-EAEB-4018-89AB-F4F3B5B05F45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pic>
        <p:nvPicPr>
          <p:cNvPr id="18435" name="圖片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836613"/>
            <a:ext cx="828040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1489075"/>
            <a:ext cx="7630492" cy="5715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對策</a:t>
            </a:r>
            <a:r>
              <a:rPr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一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 </a:t>
            </a:r>
            <a:r>
              <a:rPr 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(A</a:t>
            </a: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方案</a:t>
            </a:r>
            <a:r>
              <a:rPr 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)</a:t>
            </a:r>
            <a:r>
              <a:rPr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71625" y="2349500"/>
            <a:ext cx="5953125" cy="2495550"/>
          </a:xfrm>
        </p:spPr>
        <p:txBody>
          <a:bodyPr/>
          <a:lstStyle/>
          <a:p>
            <a:pPr marL="82550" indent="-82550" algn="just">
              <a:buSzPct val="60000"/>
              <a:buFont typeface="Wingdings" pitchFamily="2" charset="2"/>
              <a:buChar char="u"/>
              <a:defRPr/>
            </a:pPr>
            <a:r>
              <a:rPr lang="zh-TW" altLang="en-US" b="1" dirty="0" smtClean="0">
                <a:ea typeface="新細明體" pitchFamily="18" charset="-120"/>
              </a:rPr>
              <a:t>臺</a:t>
            </a:r>
            <a:r>
              <a:rPr lang="zh-TW" altLang="en-US" b="1" dirty="0" smtClean="0">
                <a:latin typeface="細明體" pitchFamily="49" charset="-120"/>
                <a:ea typeface="細明體" pitchFamily="49" charset="-120"/>
                <a:cs typeface="Times New Roman" pitchFamily="18" charset="0"/>
              </a:rPr>
              <a:t>灣電力結構低碳化</a:t>
            </a:r>
            <a:endParaRPr lang="en-US" altLang="zh-TW" b="1" dirty="0" smtClean="0">
              <a:latin typeface="細明體" pitchFamily="49" charset="-120"/>
              <a:ea typeface="細明體" pitchFamily="49" charset="-120"/>
              <a:cs typeface="Times New Roman" pitchFamily="18" charset="0"/>
            </a:endParaRPr>
          </a:p>
          <a:p>
            <a:pPr marL="82550" indent="-82550" algn="just">
              <a:buSzPct val="60000"/>
              <a:buFont typeface="Wingdings 2" pitchFamily="18" charset="2"/>
              <a:buNone/>
              <a:defRPr/>
            </a:pPr>
            <a:endParaRPr lang="en-US" altLang="zh-TW" sz="1800" b="1" dirty="0" smtClean="0">
              <a:solidFill>
                <a:srgbClr val="0070C0"/>
              </a:solidFill>
              <a:latin typeface="細明體" pitchFamily="49" charset="-120"/>
              <a:ea typeface="細明體" pitchFamily="49" charset="-120"/>
              <a:cs typeface="Times New Roman" pitchFamily="18" charset="0"/>
            </a:endParaRPr>
          </a:p>
          <a:p>
            <a:pPr marL="82550" indent="-82550" algn="ctr">
              <a:buSzPct val="60000"/>
              <a:buFont typeface="Wingdings" pitchFamily="2" charset="2"/>
              <a:buChar char="Ø"/>
              <a:defRPr/>
            </a:pP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2030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年：</a:t>
            </a: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3.09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噸</a:t>
            </a: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/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人年  </a:t>
            </a:r>
            <a:r>
              <a:rPr lang="en-US" altLang="zh-TW" sz="3200" b="1" dirty="0" smtClean="0">
                <a:solidFill>
                  <a:srgbClr val="FF0000"/>
                </a:solidFill>
                <a:ea typeface="新細明體" pitchFamily="18" charset="-120"/>
              </a:rPr>
              <a:t>(IPCC)</a:t>
            </a:r>
          </a:p>
          <a:p>
            <a:pPr marL="82550" indent="-82550" algn="ctr">
              <a:buSzPct val="60000"/>
              <a:buFont typeface="Wingdings" pitchFamily="2" charset="2"/>
              <a:buChar char="Ø"/>
              <a:defRPr/>
            </a:pPr>
            <a:endParaRPr lang="en-US" altLang="zh-TW" sz="2400" b="1" dirty="0" smtClean="0">
              <a:solidFill>
                <a:srgbClr val="0070C0"/>
              </a:solidFill>
              <a:ea typeface="新細明體" pitchFamily="18" charset="-120"/>
            </a:endParaRPr>
          </a:p>
          <a:p>
            <a:pPr marL="82550" indent="-82550" algn="ctr">
              <a:buSzPct val="60000"/>
              <a:buFont typeface="Wingdings 2" pitchFamily="18" charset="2"/>
              <a:buNone/>
              <a:defRPr/>
            </a:pPr>
            <a:r>
              <a:rPr lang="zh-TW" altLang="en-US" sz="1800" b="1" dirty="0" smtClean="0">
                <a:solidFill>
                  <a:srgbClr val="0070C0"/>
                </a:solidFill>
                <a:ea typeface="新細明體" pitchFamily="18" charset="-120"/>
              </a:rPr>
              <a:t>（各部門總和 </a:t>
            </a:r>
            <a:r>
              <a:rPr lang="en-US" altLang="zh-TW" sz="1800" b="1" dirty="0" smtClean="0">
                <a:solidFill>
                  <a:srgbClr val="0070C0"/>
                </a:solidFill>
                <a:ea typeface="新細明體" pitchFamily="18" charset="-120"/>
              </a:rPr>
              <a:t>5</a:t>
            </a:r>
            <a:r>
              <a:rPr lang="zh-TW" altLang="en-US" sz="1800" b="1" dirty="0" smtClean="0">
                <a:solidFill>
                  <a:srgbClr val="0070C0"/>
                </a:solidFill>
                <a:ea typeface="新細明體" pitchFamily="18" charset="-120"/>
              </a:rPr>
              <a:t> 噸</a:t>
            </a:r>
            <a:r>
              <a:rPr lang="en-US" altLang="zh-TW" sz="1800" b="1" dirty="0" smtClean="0">
                <a:solidFill>
                  <a:srgbClr val="0070C0"/>
                </a:solidFill>
                <a:ea typeface="新細明體" pitchFamily="18" charset="-120"/>
              </a:rPr>
              <a:t>/</a:t>
            </a:r>
            <a:r>
              <a:rPr lang="zh-TW" altLang="en-US" sz="1800" b="1" dirty="0" smtClean="0">
                <a:solidFill>
                  <a:srgbClr val="0070C0"/>
                </a:solidFill>
                <a:ea typeface="新細明體" pitchFamily="18" charset="-120"/>
              </a:rPr>
              <a:t>人年 </a:t>
            </a:r>
            <a:r>
              <a:rPr lang="zh-TW" altLang="en-US" sz="1200" b="1" dirty="0" smtClean="0">
                <a:solidFill>
                  <a:srgbClr val="006600"/>
                </a:solidFill>
                <a:ea typeface="新細明體" pitchFamily="18" charset="-120"/>
              </a:rPr>
              <a:t>＠</a:t>
            </a:r>
            <a:r>
              <a:rPr lang="en-US" altLang="zh-TW" sz="1200" b="1" dirty="0" smtClean="0">
                <a:solidFill>
                  <a:srgbClr val="006600"/>
                </a:solidFill>
                <a:ea typeface="新細明體" pitchFamily="18" charset="-120"/>
              </a:rPr>
              <a:t>IPCC</a:t>
            </a:r>
            <a:r>
              <a:rPr lang="zh-TW" altLang="en-US" sz="1200" b="1" dirty="0" smtClean="0">
                <a:solidFill>
                  <a:srgbClr val="006600"/>
                </a:solidFill>
                <a:ea typeface="新細明體" pitchFamily="18" charset="-120"/>
              </a:rPr>
              <a:t> </a:t>
            </a:r>
            <a:r>
              <a:rPr lang="en-US" altLang="zh-TW" sz="1200" b="1" dirty="0" smtClean="0">
                <a:solidFill>
                  <a:srgbClr val="006600"/>
                </a:solidFill>
                <a:ea typeface="新細明體" pitchFamily="18" charset="-120"/>
              </a:rPr>
              <a:t>2009</a:t>
            </a:r>
            <a:r>
              <a:rPr lang="zh-TW" altLang="en-US" sz="1800" b="1" dirty="0" smtClean="0">
                <a:solidFill>
                  <a:srgbClr val="0070C0"/>
                </a:solidFill>
                <a:ea typeface="新細明體" pitchFamily="18" charset="-120"/>
              </a:rPr>
              <a:t>，其中供電佔</a:t>
            </a:r>
            <a:r>
              <a:rPr lang="en-US" altLang="zh-TW" sz="1800" b="1" dirty="0" smtClean="0">
                <a:solidFill>
                  <a:srgbClr val="0070C0"/>
                </a:solidFill>
                <a:ea typeface="新細明體" pitchFamily="18" charset="-120"/>
              </a:rPr>
              <a:t>61.8%</a:t>
            </a:r>
            <a:r>
              <a:rPr lang="zh-TW" altLang="en-US" sz="1800" b="1" dirty="0" smtClean="0">
                <a:solidFill>
                  <a:srgbClr val="0070C0"/>
                </a:solidFill>
                <a:ea typeface="新細明體" pitchFamily="18" charset="-120"/>
              </a:rPr>
              <a:t>）</a:t>
            </a:r>
            <a:endParaRPr lang="en-US" altLang="zh-TW" sz="1800" b="1" dirty="0" smtClean="0">
              <a:solidFill>
                <a:srgbClr val="0070C0"/>
              </a:solidFill>
              <a:latin typeface="細明體" pitchFamily="49" charset="-120"/>
              <a:ea typeface="細明體" pitchFamily="49" charset="-120"/>
              <a:cs typeface="Times New Roman" pitchFamily="18" charset="0"/>
            </a:endParaRPr>
          </a:p>
          <a:p>
            <a:pPr marL="514350" indent="-514350">
              <a:buFont typeface="Wingdings 2" pitchFamily="18" charset="2"/>
              <a:buNone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514350" indent="-514350">
              <a:defRPr/>
            </a:pPr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2A8B70-D9A6-4DF9-9253-5E8180792F1A}" type="slidenum">
              <a:rPr lang="zh-TW" altLang="en-US" smtClean="0"/>
              <a:pPr>
                <a:defRPr/>
              </a:pPr>
              <a:t>6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4E35-D08A-4456-BAA0-719710CAA061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-1" y="-2"/>
          <a:ext cx="9180513" cy="6858000"/>
        </p:xfrm>
        <a:graphic>
          <a:graphicData uri="http://schemas.openxmlformats.org/drawingml/2006/table">
            <a:tbl>
              <a:tblPr/>
              <a:tblGrid>
                <a:gridCol w="1904366"/>
                <a:gridCol w="888167"/>
                <a:gridCol w="888167"/>
                <a:gridCol w="889062"/>
                <a:gridCol w="888167"/>
                <a:gridCol w="888167"/>
                <a:gridCol w="1020675"/>
                <a:gridCol w="888167"/>
                <a:gridCol w="925575"/>
              </a:tblGrid>
              <a:tr h="1130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發電設施裝置</a:t>
                      </a:r>
                      <a:r>
                        <a:rPr lang="zh-TW" sz="1400" kern="100" dirty="0" smtClean="0">
                          <a:latin typeface="Calibri"/>
                          <a:ea typeface="新細明體"/>
                          <a:cs typeface="Calibri"/>
                        </a:rPr>
                        <a:t>容量</a:t>
                      </a:r>
                      <a:endParaRPr lang="en-US" altLang="zh-TW" sz="1400" kern="100" dirty="0" smtClean="0">
                        <a:latin typeface="Calibri"/>
                        <a:ea typeface="新細明體"/>
                        <a:cs typeface="Calibri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 smtClean="0">
                          <a:latin typeface="Calibri"/>
                          <a:ea typeface="新細明體"/>
                          <a:cs typeface="Calibri"/>
                        </a:rPr>
                        <a:t>(GW)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2009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年已有之裝置容量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A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+0CCS+2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倍再生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B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+CCS+2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倍再生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C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7.8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+0CCS+2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倍再生</a:t>
                      </a: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D</a:t>
                      </a:r>
                      <a:r>
                        <a:rPr lang="zh-TW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7.8</a:t>
                      </a:r>
                      <a:r>
                        <a:rPr lang="zh-TW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+CCS+2</a:t>
                      </a:r>
                      <a:r>
                        <a:rPr lang="zh-TW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倍再生</a:t>
                      </a:r>
                      <a:r>
                        <a:rPr lang="en-US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2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E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22.4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+0CCS+2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倍再生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F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22.4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+CCS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G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50%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再生能源蘊藏量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燃煤</a:t>
                      </a:r>
                      <a:r>
                        <a:rPr lang="en-US" alt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  </a:t>
                      </a:r>
                      <a:r>
                        <a:rPr lang="en-US" altLang="zh-TW" sz="1200" b="1" kern="100" dirty="0" smtClean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(GW)</a:t>
                      </a:r>
                      <a:endParaRPr lang="zh-TW" altLang="zh-TW" sz="1200" b="1" kern="100" dirty="0" smtClean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17.92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16.35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9.20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燃煤＋</a:t>
                      </a:r>
                      <a:r>
                        <a:rPr lang="en-US" sz="14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CCS</a:t>
                      </a:r>
                      <a:endParaRPr lang="zh-TW" sz="14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13.55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13.55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13.55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燃氣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14.76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28.79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27.99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28.79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20.84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Calibri"/>
                          <a:ea typeface="新細明體"/>
                          <a:cs typeface="Calibri"/>
                        </a:rPr>
                        <a:t>25.80</a:t>
                      </a:r>
                      <a:endParaRPr lang="zh-TW" sz="16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15.32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燃氣＋</a:t>
                      </a:r>
                      <a:r>
                        <a:rPr lang="en-US" sz="14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CCS</a:t>
                      </a:r>
                      <a:endParaRPr lang="zh-TW" sz="14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4.68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4.68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4.68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b="1" kern="100" dirty="0">
                          <a:latin typeface="Calibri"/>
                          <a:ea typeface="新細明體"/>
                          <a:cs typeface="Calibri"/>
                        </a:rPr>
                        <a:t>燃油</a:t>
                      </a:r>
                      <a:endParaRPr lang="zh-TW" sz="11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4.49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2.37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2.37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5.14</a:t>
                      </a:r>
                      <a:endParaRPr lang="zh-TW" sz="1200" b="1" kern="10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b="1" kern="10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7.84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7.84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22.40</a:t>
                      </a:r>
                      <a:endParaRPr lang="zh-TW" sz="14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18.87</a:t>
                      </a:r>
                      <a:endParaRPr lang="zh-TW" sz="14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水力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2.25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22.50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陸域風力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1.52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離岸風力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6.44</a:t>
                      </a:r>
                      <a:endParaRPr lang="zh-TW" sz="1200" b="0" kern="10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6.44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6.44</a:t>
                      </a:r>
                      <a:endParaRPr lang="zh-TW" sz="1200" b="0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6.44</a:t>
                      </a:r>
                      <a:endParaRPr lang="zh-TW" sz="1200" b="0" kern="10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6.44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47.90</a:t>
                      </a:r>
                      <a:endParaRPr lang="zh-TW" sz="16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太陽光電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0.01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4.58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4.58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4.58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4.58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4.58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0.01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91.55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b="1" kern="100" dirty="0">
                          <a:latin typeface="Calibri"/>
                          <a:ea typeface="新細明體"/>
                          <a:cs typeface="Calibri"/>
                        </a:rPr>
                        <a:t>生質能</a:t>
                      </a:r>
                      <a:endParaRPr lang="zh-TW" sz="11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0.02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0.29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0.29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0.29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0.29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0.29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0.14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0.92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b="1" kern="100" dirty="0">
                          <a:latin typeface="Calibri"/>
                          <a:ea typeface="新細明體"/>
                          <a:cs typeface="Calibri"/>
                        </a:rPr>
                        <a:t>廢棄物能</a:t>
                      </a:r>
                      <a:endParaRPr lang="zh-TW" sz="11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0.79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1.37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總供電量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度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/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人日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27.24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36.44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總排碳量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噸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/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人年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5.45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8.51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4.79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6.63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3.86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3.59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3.12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0.67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20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年總成</a:t>
                      </a:r>
                      <a:r>
                        <a:rPr 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本</a:t>
                      </a:r>
                      <a:r>
                        <a:rPr lang="zh-TW" altLang="en-US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 </a:t>
                      </a:r>
                      <a:r>
                        <a:rPr lang="en-US" alt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千億台幣</a:t>
                      </a:r>
                      <a:r>
                        <a:rPr lang="en-US" alt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N/A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28.66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36.55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32.60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39.97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48.04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38.65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146.89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4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年平均成本所佔</a:t>
                      </a: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2010</a:t>
                      </a: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年</a:t>
                      </a: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GDP</a:t>
                      </a: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之比</a:t>
                      </a: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(%)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N/A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1.02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1.30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1.16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1.42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1.70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1.37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5.21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1489075"/>
            <a:ext cx="7630492" cy="5715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對策</a:t>
            </a:r>
            <a:r>
              <a:rPr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一</a:t>
            </a: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 </a:t>
            </a:r>
            <a:r>
              <a:rPr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 </a:t>
            </a:r>
            <a:r>
              <a:rPr 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(B</a:t>
            </a: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方案</a:t>
            </a:r>
            <a:r>
              <a:rPr 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)</a:t>
            </a:r>
            <a:r>
              <a:rPr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71625" y="2349500"/>
            <a:ext cx="5953125" cy="2495550"/>
          </a:xfrm>
        </p:spPr>
        <p:txBody>
          <a:bodyPr/>
          <a:lstStyle/>
          <a:p>
            <a:pPr marL="82550" indent="-82550" algn="just">
              <a:buSzPct val="60000"/>
              <a:buFont typeface="Wingdings" pitchFamily="2" charset="2"/>
              <a:buChar char="u"/>
              <a:defRPr/>
            </a:pPr>
            <a:r>
              <a:rPr lang="zh-TW" altLang="en-US" b="1" dirty="0" smtClean="0">
                <a:ea typeface="新細明體" pitchFamily="18" charset="-120"/>
              </a:rPr>
              <a:t>臺</a:t>
            </a:r>
            <a:r>
              <a:rPr lang="zh-TW" altLang="en-US" b="1" dirty="0" smtClean="0">
                <a:latin typeface="細明體" pitchFamily="49" charset="-120"/>
                <a:ea typeface="細明體" pitchFamily="49" charset="-120"/>
                <a:cs typeface="Times New Roman" pitchFamily="18" charset="0"/>
              </a:rPr>
              <a:t>灣電力結構低碳化</a:t>
            </a:r>
            <a:endParaRPr lang="en-US" altLang="zh-TW" b="1" dirty="0" smtClean="0">
              <a:latin typeface="細明體" pitchFamily="49" charset="-120"/>
              <a:ea typeface="細明體" pitchFamily="49" charset="-120"/>
              <a:cs typeface="Times New Roman" pitchFamily="18" charset="0"/>
            </a:endParaRPr>
          </a:p>
          <a:p>
            <a:pPr marL="82550" indent="-82550" algn="just">
              <a:buSzPct val="60000"/>
              <a:buFont typeface="Wingdings 2" pitchFamily="18" charset="2"/>
              <a:buNone/>
              <a:defRPr/>
            </a:pPr>
            <a:endParaRPr lang="en-US" altLang="zh-TW" sz="1800" b="1" dirty="0" smtClean="0">
              <a:solidFill>
                <a:srgbClr val="0070C0"/>
              </a:solidFill>
              <a:latin typeface="細明體" pitchFamily="49" charset="-120"/>
              <a:ea typeface="細明體" pitchFamily="49" charset="-120"/>
              <a:cs typeface="Times New Roman" pitchFamily="18" charset="0"/>
            </a:endParaRPr>
          </a:p>
          <a:p>
            <a:pPr marL="82550" indent="-82550" algn="ctr">
              <a:buSzPct val="60000"/>
              <a:buFont typeface="Wingdings" pitchFamily="2" charset="2"/>
              <a:buChar char="Ø"/>
              <a:defRPr/>
            </a:pP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2025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年：</a:t>
            </a: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5.43 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噸</a:t>
            </a: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/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人年 </a:t>
            </a:r>
            <a:endParaRPr lang="en-US" altLang="zh-TW" sz="3200" b="1" dirty="0" smtClean="0">
              <a:solidFill>
                <a:srgbClr val="0070C0"/>
              </a:solidFill>
              <a:ea typeface="新細明體" pitchFamily="18" charset="-120"/>
            </a:endParaRPr>
          </a:p>
          <a:p>
            <a:pPr marL="82550" indent="-82550" algn="ctr">
              <a:buSzPct val="60000"/>
              <a:buNone/>
              <a:defRPr/>
            </a:pPr>
            <a:r>
              <a:rPr lang="zh-TW" altLang="en-US" sz="3200" b="1" dirty="0" smtClean="0">
                <a:solidFill>
                  <a:srgbClr val="FF0000"/>
                </a:solidFill>
                <a:ea typeface="新細明體" pitchFamily="18" charset="-120"/>
              </a:rPr>
              <a:t>（政策綱領）</a:t>
            </a:r>
            <a:endParaRPr lang="en-US" altLang="zh-TW" sz="3200" b="1" dirty="0" smtClean="0">
              <a:solidFill>
                <a:srgbClr val="FF0000"/>
              </a:solidFill>
              <a:ea typeface="新細明體" pitchFamily="18" charset="-120"/>
            </a:endParaRPr>
          </a:p>
          <a:p>
            <a:pPr marL="514350" indent="-514350">
              <a:buFont typeface="Wingdings 2" pitchFamily="18" charset="2"/>
              <a:buNone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514350" indent="-514350">
              <a:defRPr/>
            </a:pPr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2A8B70-D9A6-4DF9-9253-5E8180792F1A}" type="slidenum">
              <a:rPr lang="zh-TW" altLang="en-US" smtClean="0"/>
              <a:pPr>
                <a:defRPr/>
              </a:pPr>
              <a:t>8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23928" y="769272"/>
            <a:ext cx="4750680" cy="571496"/>
          </a:xfrm>
        </p:spPr>
        <p:txBody>
          <a:bodyPr/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我們根據政府規劃內容</a:t>
            </a:r>
            <a:r>
              <a:rPr lang="en-US" altLang="zh-TW" dirty="0" smtClean="0">
                <a:solidFill>
                  <a:srgbClr val="C00000"/>
                </a:solidFill>
              </a:rPr>
              <a:t/>
            </a:r>
            <a:br>
              <a:rPr lang="en-US" altLang="zh-TW" dirty="0" smtClean="0">
                <a:solidFill>
                  <a:srgbClr val="C00000"/>
                </a:solidFill>
              </a:rPr>
            </a:br>
            <a:r>
              <a:rPr lang="zh-TW" altLang="en-US" dirty="0" smtClean="0">
                <a:solidFill>
                  <a:srgbClr val="C00000"/>
                </a:solidFill>
              </a:rPr>
              <a:t>作了分析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21570-ACCC-48D9-B844-BBB5DF31A761}" type="slidenum">
              <a:rPr lang="zh-TW" altLang="en-US" smtClean="0"/>
              <a:pPr>
                <a:defRPr/>
              </a:pPr>
              <a:t>9</a:t>
            </a:fld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3251910" cy="461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0821" t="15840" r="15629" b="18641"/>
          <a:stretch>
            <a:fillRect/>
          </a:stretch>
        </p:blipFill>
        <p:spPr bwMode="auto">
          <a:xfrm>
            <a:off x="3059832" y="1772816"/>
            <a:ext cx="5932352" cy="453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kVdznMcUKA9h8V9Vl.d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2RRUrX5yU.4btGA.g6Zt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aGcXw2zEGUhsIj5ijg8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5ZbkEB54UWzjJsranc0G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gZMvOHjUW3My5z1rVPB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7K7kf0GcEqLJub14s3cH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PwdCEL0iLqQkbyPNFH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W0Jdp.M0.LAYH8YywC1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.h7ztXzaECHynobKaIVl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phfMvWF0WjDPGwzCnmF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a6tJ90MEyCi0XZtkw62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Ka0GxG990W.1QeoymzrT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ZSw358N0O2zYORvDxQE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WtKT64wK0iBIviaTahaN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hQNTWRI0SqFWvo9K2sm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PvfVEFnUimHKlxrtuZU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vhEG1hd0y2Wn_HaW.Ih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4neIXAIoUq8h4Hd4GUna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96IU_mrEaNCA_ycmZIT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Ez1BGjx0mumQUy2GDrQ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PV4B6NrE6lx0_kYSIm0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WO5elcK5Ue_v16JzAF79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k2aE8VU7EmWKh4uNAeTd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XlNeUug_UiI8qiMJ_eh8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tqMtajKkKvNmQMH5Lmy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WATBlYW0.HIGiH7aTHf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DhQmO9NFUqlBVYr8cG_Y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_Qcm.WVS0epFjJlmvASX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MBDKeRq7ECrQZGdVrHj.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kxkduA5mk2IbBybolLU2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o8yS_Qq30aE_HjnoPfxr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mPmzzBIUegyI_s9Pcwt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6Mj.3dLF027B0OEdppud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B8gK4hMSkW2PZWMXUIP4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2HwVchikiCzom4.AekS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wMqNzeD3kaHfKBWNDdx4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Zg1GJ6SESTIMKqkJc8H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5ZbkEB54UWzjJsranc0G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5ZbkEB54UWzjJsranc0G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9HCgeqUgkqJAaaVUjZLH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2dsTFdBz0KA_aqwyBcyZ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xUoR1dRrkGqBVSDnyMSL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kBHXWLmUGsRLO28UpCe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igAYKi7Eu6FsaW_q9d2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流線">
  <a:themeElements>
    <a:clrScheme name="自訂 7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070C0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387025"/>
      </a:hlink>
      <a:folHlink>
        <a:srgbClr val="7E9532"/>
      </a:folHlink>
    </a:clrScheme>
    <a:fontScheme name="3_流線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>
    <a:extraClrScheme>
      <a:clrScheme name="3_流線 1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流線 2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FF99FF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E78AE7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流線 3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0099FF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008AE7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訂 7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070C0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387025"/>
    </a:hlink>
    <a:folHlink>
      <a:srgbClr val="7E953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13328</TotalTime>
  <Words>2068</Words>
  <Application>Microsoft Office PowerPoint</Application>
  <PresentationFormat>如螢幕大小 (4:3)</PresentationFormat>
  <Paragraphs>674</Paragraphs>
  <Slides>28</Slides>
  <Notes>2</Notes>
  <HiddenSlides>0</HiddenSlides>
  <MMClips>1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31" baseType="lpstr">
      <vt:lpstr>3_流線</vt:lpstr>
      <vt:lpstr>think-cell Slide</vt:lpstr>
      <vt:lpstr>圖表</vt:lpstr>
      <vt:lpstr>投影片 1</vt:lpstr>
      <vt:lpstr>處境</vt:lpstr>
      <vt:lpstr>                     政府的對策  政府在2008年提出永續能源政策綱領，可歸類為四條：</vt:lpstr>
      <vt:lpstr>我們的對策：NSTPE的思想主軸                  以減碳為主軸，             提出具體對策，                解決能源問題。</vt:lpstr>
      <vt:lpstr>投影片 5</vt:lpstr>
      <vt:lpstr>對策一  (A方案)：</vt:lpstr>
      <vt:lpstr>投影片 7</vt:lpstr>
      <vt:lpstr>對策一  (B方案)：</vt:lpstr>
      <vt:lpstr>我們根據政府規劃內容 作了分析</vt:lpstr>
      <vt:lpstr>投影片 10</vt:lpstr>
      <vt:lpstr>投影片 11</vt:lpstr>
      <vt:lpstr>台灣的綠能產業機會在「節能」！</vt:lpstr>
      <vt:lpstr>1KW多晶PV製程之耗能結構</vt:lpstr>
      <vt:lpstr>對策三：開發自有能源</vt:lpstr>
      <vt:lpstr>臺灣再生能源蘊藏量豐富 </vt:lpstr>
      <vt:lpstr>充分證據顯示台海是世界級優質風場</vt:lpstr>
      <vt:lpstr>投影片 17</vt:lpstr>
      <vt:lpstr>Kuroshio Power Plants A Turbine-Cluster</vt:lpstr>
      <vt:lpstr>投影片 19</vt:lpstr>
      <vt:lpstr>投影片 20</vt:lpstr>
      <vt:lpstr>處境  與  對策</vt:lpstr>
      <vt:lpstr>投影片 22</vt:lpstr>
      <vt:lpstr>各種發電技術之排碳量</vt:lpstr>
      <vt:lpstr>各類電力之發電成本</vt:lpstr>
      <vt:lpstr>各類發電技術之外部成本: 歐盟地區</vt:lpstr>
      <vt:lpstr>投影片 26</vt:lpstr>
      <vt:lpstr>1KW多晶PV製程之耗能結構</vt:lpstr>
      <vt:lpstr>1KW薄膜PV製程之耗能結構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Rocky Chiu</dc:creator>
  <cp:lastModifiedBy>falin</cp:lastModifiedBy>
  <cp:revision>1047</cp:revision>
  <dcterms:created xsi:type="dcterms:W3CDTF">2009-11-24T15:23:20Z</dcterms:created>
  <dcterms:modified xsi:type="dcterms:W3CDTF">2011-05-12T10:16:20Z</dcterms:modified>
</cp:coreProperties>
</file>